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702" r:id="rId5"/>
    <p:sldMasterId id="2147483674" r:id="rId6"/>
    <p:sldMasterId id="2147483677" r:id="rId7"/>
  </p:sldMasterIdLst>
  <p:notesMasterIdLst>
    <p:notesMasterId r:id="rId25"/>
  </p:notesMasterIdLst>
  <p:sldIdLst>
    <p:sldId id="269" r:id="rId8"/>
    <p:sldId id="266" r:id="rId9"/>
    <p:sldId id="607" r:id="rId10"/>
    <p:sldId id="271" r:id="rId11"/>
    <p:sldId id="608" r:id="rId12"/>
    <p:sldId id="613" r:id="rId13"/>
    <p:sldId id="621" r:id="rId14"/>
    <p:sldId id="617" r:id="rId15"/>
    <p:sldId id="623" r:id="rId16"/>
    <p:sldId id="604" r:id="rId17"/>
    <p:sldId id="609" r:id="rId18"/>
    <p:sldId id="618" r:id="rId19"/>
    <p:sldId id="622" r:id="rId20"/>
    <p:sldId id="629" r:id="rId21"/>
    <p:sldId id="616" r:id="rId22"/>
    <p:sldId id="605" r:id="rId23"/>
    <p:sldId id="628" r:id="rId24"/>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D4EA"/>
    <a:srgbClr val="4CCCE6"/>
    <a:srgbClr val="6CD5EA"/>
    <a:srgbClr val="2BC3E1"/>
    <a:srgbClr val="57CFE7"/>
    <a:srgbClr val="AAC42C"/>
    <a:srgbClr val="F26B6C"/>
    <a:srgbClr val="A156F4"/>
    <a:srgbClr val="C0C0C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D7B2C-6C29-410D-A5AA-80475089A40E}" v="5" dt="2020-07-30T15:53:53.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7"/>
    <p:restoredTop sz="96309" autoAdjust="0"/>
  </p:normalViewPr>
  <p:slideViewPr>
    <p:cSldViewPr>
      <p:cViewPr varScale="1">
        <p:scale>
          <a:sx n="59" d="100"/>
          <a:sy n="59" d="100"/>
        </p:scale>
        <p:origin x="228" y="72"/>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Tolleson" userId="661bffa8-1b02-4cdb-8367-76e489ce22f8" providerId="ADAL" clId="{E1FD7B2C-6C29-410D-A5AA-80475089A40E}"/>
    <pc:docChg chg="undo custSel modSld">
      <pc:chgData name="Brian Tolleson" userId="661bffa8-1b02-4cdb-8367-76e489ce22f8" providerId="ADAL" clId="{E1FD7B2C-6C29-410D-A5AA-80475089A40E}" dt="2020-07-30T15:54:46.826" v="61" actId="14100"/>
      <pc:docMkLst>
        <pc:docMk/>
      </pc:docMkLst>
      <pc:sldChg chg="addSp delSp modSp mod">
        <pc:chgData name="Brian Tolleson" userId="661bffa8-1b02-4cdb-8367-76e489ce22f8" providerId="ADAL" clId="{E1FD7B2C-6C29-410D-A5AA-80475089A40E}" dt="2020-07-30T15:54:46.826" v="61" actId="14100"/>
        <pc:sldMkLst>
          <pc:docMk/>
          <pc:sldMk cId="4039621411" sldId="629"/>
        </pc:sldMkLst>
        <pc:spChg chg="mod">
          <ac:chgData name="Brian Tolleson" userId="661bffa8-1b02-4cdb-8367-76e489ce22f8" providerId="ADAL" clId="{E1FD7B2C-6C29-410D-A5AA-80475089A40E}" dt="2020-07-30T15:49:03.636" v="36" actId="20577"/>
          <ac:spMkLst>
            <pc:docMk/>
            <pc:sldMk cId="4039621411" sldId="629"/>
            <ac:spMk id="16" creationId="{827B2609-0F21-4F21-8359-48C49A2EFDE1}"/>
          </ac:spMkLst>
        </pc:spChg>
        <pc:spChg chg="mod">
          <ac:chgData name="Brian Tolleson" userId="661bffa8-1b02-4cdb-8367-76e489ce22f8" providerId="ADAL" clId="{E1FD7B2C-6C29-410D-A5AA-80475089A40E}" dt="2020-07-30T15:45:44.428" v="3" actId="20577"/>
          <ac:spMkLst>
            <pc:docMk/>
            <pc:sldMk cId="4039621411" sldId="629"/>
            <ac:spMk id="17" creationId="{FBED9C16-0696-4B4D-AADF-B557BCAD6851}"/>
          </ac:spMkLst>
        </pc:spChg>
        <pc:picChg chg="add del mod">
          <ac:chgData name="Brian Tolleson" userId="661bffa8-1b02-4cdb-8367-76e489ce22f8" providerId="ADAL" clId="{E1FD7B2C-6C29-410D-A5AA-80475089A40E}" dt="2020-07-30T15:52:15.477" v="43" actId="14100"/>
          <ac:picMkLst>
            <pc:docMk/>
            <pc:sldMk cId="4039621411" sldId="629"/>
            <ac:picMk id="5" creationId="{A33FB6FC-B844-4332-8C35-64031EF230F4}"/>
          </ac:picMkLst>
        </pc:picChg>
        <pc:picChg chg="add del mod">
          <ac:chgData name="Brian Tolleson" userId="661bffa8-1b02-4cdb-8367-76e489ce22f8" providerId="ADAL" clId="{E1FD7B2C-6C29-410D-A5AA-80475089A40E}" dt="2020-07-30T15:48:50.066" v="17" actId="931"/>
          <ac:picMkLst>
            <pc:docMk/>
            <pc:sldMk cId="4039621411" sldId="629"/>
            <ac:picMk id="6" creationId="{7A4617E7-E3EA-455B-A2DB-40ADEF48C381}"/>
          </ac:picMkLst>
        </pc:picChg>
        <pc:picChg chg="del">
          <ac:chgData name="Brian Tolleson" userId="661bffa8-1b02-4cdb-8367-76e489ce22f8" providerId="ADAL" clId="{E1FD7B2C-6C29-410D-A5AA-80475089A40E}" dt="2020-07-30T15:48:53.060" v="19" actId="478"/>
          <ac:picMkLst>
            <pc:docMk/>
            <pc:sldMk cId="4039621411" sldId="629"/>
            <ac:picMk id="7" creationId="{6960F076-5B33-45D1-BD76-0B579F2F40F3}"/>
          </ac:picMkLst>
        </pc:picChg>
        <pc:picChg chg="add mod">
          <ac:chgData name="Brian Tolleson" userId="661bffa8-1b02-4cdb-8367-76e489ce22f8" providerId="ADAL" clId="{E1FD7B2C-6C29-410D-A5AA-80475089A40E}" dt="2020-07-30T15:52:10.538" v="42" actId="14100"/>
          <ac:picMkLst>
            <pc:docMk/>
            <pc:sldMk cId="4039621411" sldId="629"/>
            <ac:picMk id="9" creationId="{D37F0A79-CABB-45B0-A60F-B12757E32C1C}"/>
          </ac:picMkLst>
        </pc:picChg>
        <pc:picChg chg="del">
          <ac:chgData name="Brian Tolleson" userId="661bffa8-1b02-4cdb-8367-76e489ce22f8" providerId="ADAL" clId="{E1FD7B2C-6C29-410D-A5AA-80475089A40E}" dt="2020-07-30T15:52:59.843" v="44" actId="478"/>
          <ac:picMkLst>
            <pc:docMk/>
            <pc:sldMk cId="4039621411" sldId="629"/>
            <ac:picMk id="11" creationId="{3F235753-7A23-4354-AF1A-5B0124AB2A55}"/>
          </ac:picMkLst>
        </pc:picChg>
        <pc:picChg chg="add del mod">
          <ac:chgData name="Brian Tolleson" userId="661bffa8-1b02-4cdb-8367-76e489ce22f8" providerId="ADAL" clId="{E1FD7B2C-6C29-410D-A5AA-80475089A40E}" dt="2020-07-30T15:53:46.621" v="49" actId="478"/>
          <ac:picMkLst>
            <pc:docMk/>
            <pc:sldMk cId="4039621411" sldId="629"/>
            <ac:picMk id="12" creationId="{4181B9E6-46E1-404A-8499-34C1D62F8407}"/>
          </ac:picMkLst>
        </pc:picChg>
        <pc:picChg chg="add mod modCrop">
          <ac:chgData name="Brian Tolleson" userId="661bffa8-1b02-4cdb-8367-76e489ce22f8" providerId="ADAL" clId="{E1FD7B2C-6C29-410D-A5AA-80475089A40E}" dt="2020-07-30T15:54:46.826" v="61" actId="14100"/>
          <ac:picMkLst>
            <pc:docMk/>
            <pc:sldMk cId="4039621411" sldId="629"/>
            <ac:picMk id="21" creationId="{75EA7BC7-5C45-403C-82C3-B8EFAA0A77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30.07.2020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built this company to be a partnership model.  We do not consider MSPs to be resellers or an external arm of a sales force.  </a:t>
            </a: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181671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09653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built this company to be a partnership model.  We do not consider MSPs to be resellers or an external arm of a sales force.  </a:t>
            </a:r>
          </a:p>
        </p:txBody>
      </p:sp>
      <p:sp>
        <p:nvSpPr>
          <p:cNvPr id="4" name="Slide Number Placeholder 3"/>
          <p:cNvSpPr>
            <a:spLocks noGrp="1"/>
          </p:cNvSpPr>
          <p:nvPr>
            <p:ph type="sldNum" sz="quarter" idx="10"/>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239282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pic>
        <p:nvPicPr>
          <p:cNvPr id="14" name="Picture 13">
            <a:extLst>
              <a:ext uri="{FF2B5EF4-FFF2-40B4-BE49-F238E27FC236}">
                <a16:creationId xmlns:a16="http://schemas.microsoft.com/office/drawing/2014/main" id="{93EAC926-EBBD-4C84-9930-67B08C6C7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8931417"/>
            <a:ext cx="1943100" cy="1095375"/>
          </a:xfrm>
          <a:prstGeom prst="rect">
            <a:avLst/>
          </a:prstGeom>
        </p:spPr>
      </p:pic>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userDrawn="1"/>
        </p:nvCxnSpPr>
        <p:spPr>
          <a:xfrm>
            <a:off x="704850" y="8931417"/>
            <a:ext cx="0" cy="99851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userDrawn="1"/>
        </p:nvCxnSpPr>
        <p:spPr>
          <a:xfrm>
            <a:off x="16744950" y="8931417"/>
            <a:ext cx="0" cy="998518"/>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8913793"/>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dirty="0"/>
              <a:t>page</a:t>
            </a:r>
          </a:p>
          <a:p>
            <a:pPr algn="l"/>
            <a:r>
              <a:rPr lang="en-US" dirty="0"/>
              <a:t>0</a:t>
            </a:r>
            <a:fld id="{37D409AB-2201-4E18-8A34-C31753AD9B06}" type="slidenum">
              <a:rPr smtClean="0"/>
              <a:pPr algn="l"/>
              <a:t>‹#›</a:t>
            </a:fld>
            <a:endParaRPr dirty="0"/>
          </a:p>
        </p:txBody>
      </p:sp>
      <p:pic>
        <p:nvPicPr>
          <p:cNvPr id="6" name="Picture 5">
            <a:extLst>
              <a:ext uri="{FF2B5EF4-FFF2-40B4-BE49-F238E27FC236}">
                <a16:creationId xmlns:a16="http://schemas.microsoft.com/office/drawing/2014/main" id="{8191673C-4FBB-4B0E-AAEA-AC9CB4F2CA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8931417"/>
            <a:ext cx="1943100" cy="1095375"/>
          </a:xfrm>
          <a:prstGeom prst="rect">
            <a:avLst/>
          </a:prstGeom>
        </p:spPr>
      </p:pic>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7" name="Straight Connector 6"/>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95092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userDrawn="1"/>
        </p:nvSpPr>
        <p:spPr>
          <a:xfrm>
            <a:off x="100584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7" name="Straight Connector 6"/>
          <p:cNvCxnSpPr/>
          <p:nvPr userDrawn="1"/>
        </p:nvCxnSpPr>
        <p:spPr>
          <a:xfrm>
            <a:off x="9886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69304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bg1"/>
                </a:solidFill>
              </a:rPr>
              <a:t>your logo</a:t>
            </a:r>
            <a:endParaRPr lang="uk-UA" sz="2000" b="1">
              <a:solidFill>
                <a:schemeClr val="bg1"/>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4.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sv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jp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47502-2C66-0D4D-A8E6-8E0D28A95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6500"/>
            <a:ext cx="18669000" cy="10345738"/>
          </a:xfrm>
          <a:prstGeom prst="rect">
            <a:avLst/>
          </a:prstGeom>
        </p:spPr>
      </p:pic>
      <p:sp>
        <p:nvSpPr>
          <p:cNvPr id="16" name="TextBox 15">
            <a:extLst>
              <a:ext uri="{FF2B5EF4-FFF2-40B4-BE49-F238E27FC236}">
                <a16:creationId xmlns:a16="http://schemas.microsoft.com/office/drawing/2014/main" id="{2886D899-E1AE-4CED-AF70-5C289894685D}"/>
              </a:ext>
            </a:extLst>
          </p:cNvPr>
          <p:cNvSpPr txBox="1"/>
          <p:nvPr/>
        </p:nvSpPr>
        <p:spPr>
          <a:xfrm>
            <a:off x="14097000" y="8343900"/>
            <a:ext cx="4267200" cy="646331"/>
          </a:xfrm>
          <a:prstGeom prst="rect">
            <a:avLst/>
          </a:prstGeom>
          <a:noFill/>
        </p:spPr>
        <p:txBody>
          <a:bodyPr wrap="square" rtlCol="0">
            <a:spAutoFit/>
          </a:bodyPr>
          <a:lstStyle/>
          <a:p>
            <a:pPr algn="r" defTabSz="914400">
              <a:lnSpc>
                <a:spcPct val="90000"/>
              </a:lnSpc>
              <a:spcBef>
                <a:spcPct val="0"/>
              </a:spcBef>
              <a:spcAft>
                <a:spcPts val="600"/>
              </a:spcAft>
            </a:pPr>
            <a:r>
              <a:rPr lang="en-US" sz="4000" dirty="0">
                <a:solidFill>
                  <a:schemeClr val="bg1"/>
                </a:solidFill>
              </a:rPr>
              <a:t>Brian Tolleson</a:t>
            </a:r>
          </a:p>
        </p:txBody>
      </p:sp>
      <p:sp>
        <p:nvSpPr>
          <p:cNvPr id="29" name="TextBox 28">
            <a:extLst>
              <a:ext uri="{FF2B5EF4-FFF2-40B4-BE49-F238E27FC236}">
                <a16:creationId xmlns:a16="http://schemas.microsoft.com/office/drawing/2014/main" id="{707B806E-1B70-461F-BB06-49E78E33E08C}"/>
              </a:ext>
            </a:extLst>
          </p:cNvPr>
          <p:cNvSpPr txBox="1"/>
          <p:nvPr/>
        </p:nvSpPr>
        <p:spPr>
          <a:xfrm>
            <a:off x="13258800" y="9166169"/>
            <a:ext cx="5029200" cy="646331"/>
          </a:xfrm>
          <a:prstGeom prst="rect">
            <a:avLst/>
          </a:prstGeom>
          <a:noFill/>
        </p:spPr>
        <p:txBody>
          <a:bodyPr wrap="square" rtlCol="0">
            <a:spAutoFit/>
          </a:bodyPr>
          <a:lstStyle/>
          <a:p>
            <a:pPr algn="r" defTabSz="914400">
              <a:lnSpc>
                <a:spcPct val="90000"/>
              </a:lnSpc>
              <a:spcBef>
                <a:spcPct val="0"/>
              </a:spcBef>
              <a:spcAft>
                <a:spcPts val="600"/>
              </a:spcAft>
            </a:pPr>
            <a:r>
              <a:rPr lang="en-US" sz="4000" dirty="0">
                <a:solidFill>
                  <a:schemeClr val="bg1"/>
                </a:solidFill>
              </a:rPr>
              <a:t>James McKinney</a:t>
            </a: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Partnering With Us</a:t>
            </a:r>
            <a:br>
              <a:rPr lang="en-US" dirty="0"/>
            </a:br>
            <a:r>
              <a:rPr lang="en-US" dirty="0">
                <a:solidFill>
                  <a:schemeClr val="accent1"/>
                </a:solidFill>
              </a:rPr>
              <a:t>Pricing</a:t>
            </a:r>
            <a:endParaRPr lang="uk-UA" dirty="0"/>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10</a:t>
            </a:fld>
            <a:endParaRPr/>
          </a:p>
        </p:txBody>
      </p:sp>
      <p:grpSp>
        <p:nvGrpSpPr>
          <p:cNvPr id="18" name="Group 17"/>
          <p:cNvGrpSpPr/>
          <p:nvPr/>
        </p:nvGrpSpPr>
        <p:grpSpPr>
          <a:xfrm>
            <a:off x="1828799" y="2721092"/>
            <a:ext cx="6400801" cy="4820625"/>
            <a:chOff x="1828800" y="2721092"/>
            <a:chExt cx="6119074" cy="4820625"/>
          </a:xfrm>
        </p:grpSpPr>
        <p:sp>
          <p:nvSpPr>
            <p:cNvPr id="13" name="TextBox 12"/>
            <p:cNvSpPr txBox="1"/>
            <p:nvPr/>
          </p:nvSpPr>
          <p:spPr>
            <a:xfrm>
              <a:off x="1993286" y="3756065"/>
              <a:ext cx="5954588" cy="3785652"/>
            </a:xfrm>
            <a:prstGeom prst="rect">
              <a:avLst/>
            </a:prstGeom>
            <a:noFill/>
          </p:spPr>
          <p:txBody>
            <a:bodyPr wrap="square" rtlCol="0">
              <a:spAutoFit/>
            </a:bodyPr>
            <a:lstStyle/>
            <a:p>
              <a:pPr marL="342900" indent="-342900">
                <a:buClr>
                  <a:schemeClr val="accent1"/>
                </a:buClr>
                <a:buFont typeface="Wingdings" panose="05000000000000000000" pitchFamily="2" charset="2"/>
                <a:buChar char="ü"/>
              </a:pPr>
              <a:r>
                <a:rPr lang="en-US" sz="2400" dirty="0">
                  <a:solidFill>
                    <a:schemeClr val="tx2"/>
                  </a:solidFill>
                </a:rPr>
                <a:t>All features included</a:t>
              </a:r>
            </a:p>
            <a:p>
              <a:pPr marL="342900" indent="-342900">
                <a:buClr>
                  <a:schemeClr val="accent1"/>
                </a:buClr>
                <a:buFont typeface="Wingdings" panose="05000000000000000000" pitchFamily="2" charset="2"/>
                <a:buChar char="ü"/>
              </a:pPr>
              <a:endParaRPr lang="en-US" sz="2400" dirty="0">
                <a:solidFill>
                  <a:schemeClr val="tx2"/>
                </a:solidFill>
              </a:endParaRPr>
            </a:p>
            <a:p>
              <a:pPr marL="342900" indent="-342900">
                <a:buClr>
                  <a:schemeClr val="accent1"/>
                </a:buClr>
                <a:buFont typeface="Wingdings" panose="05000000000000000000" pitchFamily="2" charset="2"/>
                <a:buChar char="ü"/>
              </a:pPr>
              <a:r>
                <a:rPr lang="en-US" sz="2400" dirty="0">
                  <a:solidFill>
                    <a:schemeClr val="tx2"/>
                  </a:solidFill>
                </a:rPr>
                <a:t>Unlimited local / long distance calling</a:t>
              </a:r>
            </a:p>
            <a:p>
              <a:pPr marL="342900" indent="-342900">
                <a:buClr>
                  <a:schemeClr val="accent1"/>
                </a:buClr>
                <a:buFont typeface="Wingdings" panose="05000000000000000000" pitchFamily="2" charset="2"/>
                <a:buChar char="ü"/>
              </a:pPr>
              <a:endParaRPr lang="en-US" sz="2400" dirty="0">
                <a:solidFill>
                  <a:schemeClr val="tx2"/>
                </a:solidFill>
              </a:endParaRPr>
            </a:p>
            <a:p>
              <a:pPr marL="342900" indent="-342900">
                <a:buClr>
                  <a:schemeClr val="accent1"/>
                </a:buClr>
                <a:buFont typeface="Wingdings" panose="05000000000000000000" pitchFamily="2" charset="2"/>
                <a:buChar char="ü"/>
              </a:pPr>
              <a:r>
                <a:rPr lang="en-US" sz="2400" dirty="0">
                  <a:solidFill>
                    <a:schemeClr val="tx2"/>
                  </a:solidFill>
                </a:rPr>
                <a:t>All support and changes included</a:t>
              </a:r>
            </a:p>
            <a:p>
              <a:pPr marL="342900" indent="-342900">
                <a:buClr>
                  <a:schemeClr val="accent1"/>
                </a:buClr>
                <a:buFont typeface="Wingdings" panose="05000000000000000000" pitchFamily="2" charset="2"/>
                <a:buChar char="ü"/>
              </a:pPr>
              <a:endParaRPr lang="en-US" sz="2400" dirty="0">
                <a:solidFill>
                  <a:schemeClr val="tx2"/>
                </a:solidFill>
              </a:endParaRPr>
            </a:p>
            <a:p>
              <a:pPr marL="342900" indent="-342900">
                <a:buClr>
                  <a:schemeClr val="accent1"/>
                </a:buClr>
                <a:buFont typeface="Wingdings" panose="05000000000000000000" pitchFamily="2" charset="2"/>
                <a:buChar char="ü"/>
              </a:pPr>
              <a:r>
                <a:rPr lang="en-US" sz="2400" dirty="0">
                  <a:solidFill>
                    <a:schemeClr val="tx2"/>
                  </a:solidFill>
                </a:rPr>
                <a:t>No contracts</a:t>
              </a:r>
            </a:p>
            <a:p>
              <a:pPr marL="342900" indent="-342900">
                <a:buClr>
                  <a:schemeClr val="accent1"/>
                </a:buClr>
                <a:buFont typeface="Wingdings" panose="05000000000000000000" pitchFamily="2" charset="2"/>
                <a:buChar char="ü"/>
              </a:pPr>
              <a:endParaRPr lang="en-US" sz="2400" dirty="0">
                <a:solidFill>
                  <a:schemeClr val="tx2"/>
                </a:solidFill>
              </a:endParaRPr>
            </a:p>
            <a:p>
              <a:pPr marL="342900" indent="-342900">
                <a:buClr>
                  <a:schemeClr val="accent1"/>
                </a:buClr>
                <a:buFont typeface="Wingdings" panose="05000000000000000000" pitchFamily="2" charset="2"/>
                <a:buChar char="ü"/>
              </a:pPr>
              <a:r>
                <a:rPr lang="en-US" sz="2400" dirty="0">
                  <a:solidFill>
                    <a:schemeClr val="tx2"/>
                  </a:solidFill>
                </a:rPr>
                <a:t>No setup fees, porting fees, </a:t>
              </a:r>
              <a:r>
                <a:rPr lang="en-US" sz="2400" dirty="0" err="1">
                  <a:solidFill>
                    <a:schemeClr val="tx2"/>
                  </a:solidFill>
                </a:rPr>
                <a:t>etc</a:t>
              </a:r>
              <a:r>
                <a:rPr lang="en-US" sz="2400" dirty="0">
                  <a:solidFill>
                    <a:schemeClr val="tx2"/>
                  </a:solidFill>
                </a:rPr>
                <a:t> </a:t>
              </a:r>
            </a:p>
            <a:p>
              <a:pPr>
                <a:buClr>
                  <a:schemeClr val="accent1"/>
                </a:buClr>
              </a:pPr>
              <a:endParaRPr lang="en-US" sz="2400" dirty="0">
                <a:solidFill>
                  <a:schemeClr val="tx2"/>
                </a:solidFill>
              </a:endParaRPr>
            </a:p>
          </p:txBody>
        </p:sp>
        <p:grpSp>
          <p:nvGrpSpPr>
            <p:cNvPr id="25" name="Group 24"/>
            <p:cNvGrpSpPr/>
            <p:nvPr/>
          </p:nvGrpSpPr>
          <p:grpSpPr>
            <a:xfrm>
              <a:off x="1828800" y="2721092"/>
              <a:ext cx="4876793" cy="646331"/>
              <a:chOff x="2819400" y="3009900"/>
              <a:chExt cx="4123400" cy="646331"/>
            </a:xfrm>
          </p:grpSpPr>
          <p:sp>
            <p:nvSpPr>
              <p:cNvPr id="14" name="TextBox 13"/>
              <p:cNvSpPr txBox="1"/>
              <p:nvPr/>
            </p:nvSpPr>
            <p:spPr>
              <a:xfrm>
                <a:off x="2939424" y="3009900"/>
                <a:ext cx="4003376" cy="646331"/>
              </a:xfrm>
              <a:prstGeom prst="rect">
                <a:avLst/>
              </a:prstGeom>
              <a:noFill/>
            </p:spPr>
            <p:txBody>
              <a:bodyPr wrap="square" rtlCol="0">
                <a:spAutoFit/>
              </a:bodyPr>
              <a:lstStyle/>
              <a:p>
                <a:r>
                  <a:rPr lang="en-US" sz="3600" dirty="0">
                    <a:latin typeface="+mj-lt"/>
                  </a:rPr>
                  <a:t>hosted phone system</a:t>
                </a:r>
                <a:endParaRPr lang="uk-UA" sz="3600" dirty="0">
                  <a:latin typeface="+mj-lt"/>
                </a:endParaRPr>
              </a:p>
            </p:txBody>
          </p:sp>
          <p:cxnSp>
            <p:nvCxnSpPr>
              <p:cNvPr id="15" name="Straight Connector 14"/>
              <p:cNvCxnSpPr/>
              <p:nvPr/>
            </p:nvCxnSpPr>
            <p:spPr>
              <a:xfrm>
                <a:off x="2819400" y="3124200"/>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FE716B45-4EC0-473A-98AB-D91FA0C4582A}"/>
              </a:ext>
            </a:extLst>
          </p:cNvPr>
          <p:cNvGrpSpPr/>
          <p:nvPr/>
        </p:nvGrpSpPr>
        <p:grpSpPr>
          <a:xfrm>
            <a:off x="10058400" y="2628900"/>
            <a:ext cx="7315193" cy="612077"/>
            <a:chOff x="10210807" y="2693790"/>
            <a:chExt cx="6553193" cy="612077"/>
          </a:xfrm>
        </p:grpSpPr>
        <p:grpSp>
          <p:nvGrpSpPr>
            <p:cNvPr id="32" name="Group 31">
              <a:extLst>
                <a:ext uri="{FF2B5EF4-FFF2-40B4-BE49-F238E27FC236}">
                  <a16:creationId xmlns:a16="http://schemas.microsoft.com/office/drawing/2014/main" id="{F26133FF-35C5-43AA-856C-A6E727AC0E96}"/>
                </a:ext>
              </a:extLst>
            </p:cNvPr>
            <p:cNvGrpSpPr/>
            <p:nvPr/>
          </p:nvGrpSpPr>
          <p:grpSpPr>
            <a:xfrm>
              <a:off x="10210807" y="2721092"/>
              <a:ext cx="4876793" cy="584775"/>
              <a:chOff x="2819400" y="3009900"/>
              <a:chExt cx="4123400" cy="584775"/>
            </a:xfrm>
          </p:grpSpPr>
          <p:sp>
            <p:nvSpPr>
              <p:cNvPr id="33" name="TextBox 32">
                <a:extLst>
                  <a:ext uri="{FF2B5EF4-FFF2-40B4-BE49-F238E27FC236}">
                    <a16:creationId xmlns:a16="http://schemas.microsoft.com/office/drawing/2014/main" id="{20B136BC-2F73-4338-BF64-E64E2401CBC9}"/>
                  </a:ext>
                </a:extLst>
              </p:cNvPr>
              <p:cNvSpPr txBox="1"/>
              <p:nvPr/>
            </p:nvSpPr>
            <p:spPr>
              <a:xfrm>
                <a:off x="2939424" y="3009900"/>
                <a:ext cx="4003376" cy="584775"/>
              </a:xfrm>
              <a:prstGeom prst="rect">
                <a:avLst/>
              </a:prstGeom>
              <a:noFill/>
            </p:spPr>
            <p:txBody>
              <a:bodyPr wrap="square" rtlCol="0">
                <a:spAutoFit/>
              </a:bodyPr>
              <a:lstStyle/>
              <a:p>
                <a:r>
                  <a:rPr lang="en-US" sz="3200" dirty="0">
                    <a:latin typeface="+mj-lt"/>
                  </a:rPr>
                  <a:t>phone extensions</a:t>
                </a:r>
                <a:endParaRPr lang="uk-UA" sz="3200" dirty="0">
                  <a:latin typeface="+mj-lt"/>
                </a:endParaRPr>
              </a:p>
            </p:txBody>
          </p:sp>
          <p:cxnSp>
            <p:nvCxnSpPr>
              <p:cNvPr id="34" name="Straight Connector 33">
                <a:extLst>
                  <a:ext uri="{FF2B5EF4-FFF2-40B4-BE49-F238E27FC236}">
                    <a16:creationId xmlns:a16="http://schemas.microsoft.com/office/drawing/2014/main" id="{4E1F1DAF-69AA-4610-B484-4E23C832C38F}"/>
                  </a:ext>
                </a:extLst>
              </p:cNvPr>
              <p:cNvCxnSpPr/>
              <p:nvPr/>
            </p:nvCxnSpPr>
            <p:spPr>
              <a:xfrm>
                <a:off x="2819400" y="3124200"/>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07A8DB25-437B-4672-9435-AFBC97B686E6}"/>
                </a:ext>
              </a:extLst>
            </p:cNvPr>
            <p:cNvSpPr txBox="1"/>
            <p:nvPr/>
          </p:nvSpPr>
          <p:spPr>
            <a:xfrm>
              <a:off x="14309923" y="2693790"/>
              <a:ext cx="2454077" cy="584775"/>
            </a:xfrm>
            <a:prstGeom prst="rect">
              <a:avLst/>
            </a:prstGeom>
            <a:noFill/>
          </p:spPr>
          <p:txBody>
            <a:bodyPr wrap="square" rtlCol="0">
              <a:spAutoFit/>
            </a:bodyPr>
            <a:lstStyle/>
            <a:p>
              <a:pPr algn="r"/>
              <a:r>
                <a:rPr lang="en-US" sz="3200" dirty="0">
                  <a:solidFill>
                    <a:schemeClr val="accent1"/>
                  </a:solidFill>
                  <a:latin typeface="+mj-lt"/>
                </a:rPr>
                <a:t>$17 </a:t>
              </a:r>
              <a:r>
                <a:rPr lang="en-US" sz="1800" dirty="0">
                  <a:solidFill>
                    <a:schemeClr val="accent1"/>
                  </a:solidFill>
                </a:rPr>
                <a:t>per month</a:t>
              </a:r>
              <a:endParaRPr lang="uk-UA" sz="1800" dirty="0">
                <a:solidFill>
                  <a:schemeClr val="accent1"/>
                </a:solidFill>
              </a:endParaRPr>
            </a:p>
          </p:txBody>
        </p:sp>
      </p:grpSp>
      <p:sp>
        <p:nvSpPr>
          <p:cNvPr id="38" name="TextBox 37">
            <a:extLst>
              <a:ext uri="{FF2B5EF4-FFF2-40B4-BE49-F238E27FC236}">
                <a16:creationId xmlns:a16="http://schemas.microsoft.com/office/drawing/2014/main" id="{445F17FF-6D55-4B5D-91C9-469C9193CFB4}"/>
              </a:ext>
            </a:extLst>
          </p:cNvPr>
          <p:cNvSpPr txBox="1"/>
          <p:nvPr/>
        </p:nvSpPr>
        <p:spPr>
          <a:xfrm>
            <a:off x="6600669" y="2721091"/>
            <a:ext cx="2454077" cy="646331"/>
          </a:xfrm>
          <a:prstGeom prst="rect">
            <a:avLst/>
          </a:prstGeom>
          <a:noFill/>
        </p:spPr>
        <p:txBody>
          <a:bodyPr wrap="square" rtlCol="0">
            <a:spAutoFit/>
          </a:bodyPr>
          <a:lstStyle/>
          <a:p>
            <a:r>
              <a:rPr lang="en-US" sz="3600" dirty="0">
                <a:solidFill>
                  <a:schemeClr val="accent1"/>
                </a:solidFill>
                <a:latin typeface="+mj-lt"/>
              </a:rPr>
              <a:t>$70 </a:t>
            </a:r>
            <a:r>
              <a:rPr lang="en-US" sz="2000" dirty="0">
                <a:solidFill>
                  <a:schemeClr val="accent1"/>
                </a:solidFill>
              </a:rPr>
              <a:t>per month</a:t>
            </a:r>
            <a:endParaRPr lang="uk-UA" sz="2000" dirty="0">
              <a:solidFill>
                <a:schemeClr val="accent1"/>
              </a:solidFill>
            </a:endParaRPr>
          </a:p>
        </p:txBody>
      </p:sp>
      <p:grpSp>
        <p:nvGrpSpPr>
          <p:cNvPr id="58" name="Group 57">
            <a:extLst>
              <a:ext uri="{FF2B5EF4-FFF2-40B4-BE49-F238E27FC236}">
                <a16:creationId xmlns:a16="http://schemas.microsoft.com/office/drawing/2014/main" id="{6466F011-6302-4FCC-B7B2-DEEAD27DCD7C}"/>
              </a:ext>
            </a:extLst>
          </p:cNvPr>
          <p:cNvGrpSpPr/>
          <p:nvPr/>
        </p:nvGrpSpPr>
        <p:grpSpPr>
          <a:xfrm>
            <a:off x="10069419" y="3393377"/>
            <a:ext cx="7304175" cy="612077"/>
            <a:chOff x="10210807" y="2693790"/>
            <a:chExt cx="6281591" cy="612077"/>
          </a:xfrm>
        </p:grpSpPr>
        <p:grpSp>
          <p:nvGrpSpPr>
            <p:cNvPr id="59" name="Group 58">
              <a:extLst>
                <a:ext uri="{FF2B5EF4-FFF2-40B4-BE49-F238E27FC236}">
                  <a16:creationId xmlns:a16="http://schemas.microsoft.com/office/drawing/2014/main" id="{53FA90D7-1034-408A-BCB2-CDF882AB123A}"/>
                </a:ext>
              </a:extLst>
            </p:cNvPr>
            <p:cNvGrpSpPr/>
            <p:nvPr/>
          </p:nvGrpSpPr>
          <p:grpSpPr>
            <a:xfrm>
              <a:off x="10210807" y="2721092"/>
              <a:ext cx="4876793" cy="584775"/>
              <a:chOff x="2819400" y="3009900"/>
              <a:chExt cx="4123400" cy="584775"/>
            </a:xfrm>
          </p:grpSpPr>
          <p:sp>
            <p:nvSpPr>
              <p:cNvPr id="61" name="TextBox 60">
                <a:extLst>
                  <a:ext uri="{FF2B5EF4-FFF2-40B4-BE49-F238E27FC236}">
                    <a16:creationId xmlns:a16="http://schemas.microsoft.com/office/drawing/2014/main" id="{C6E2DF0A-5948-4214-9EC2-46757804008F}"/>
                  </a:ext>
                </a:extLst>
              </p:cNvPr>
              <p:cNvSpPr txBox="1"/>
              <p:nvPr/>
            </p:nvSpPr>
            <p:spPr>
              <a:xfrm>
                <a:off x="2939424" y="3009900"/>
                <a:ext cx="4003376" cy="584775"/>
              </a:xfrm>
              <a:prstGeom prst="rect">
                <a:avLst/>
              </a:prstGeom>
              <a:noFill/>
            </p:spPr>
            <p:txBody>
              <a:bodyPr wrap="square" rtlCol="0">
                <a:spAutoFit/>
              </a:bodyPr>
              <a:lstStyle/>
              <a:p>
                <a:r>
                  <a:rPr lang="en-US" sz="3200" dirty="0">
                    <a:latin typeface="+mj-lt"/>
                  </a:rPr>
                  <a:t>virtual extensions</a:t>
                </a:r>
                <a:endParaRPr lang="uk-UA" sz="3200" dirty="0">
                  <a:latin typeface="+mj-lt"/>
                </a:endParaRPr>
              </a:p>
            </p:txBody>
          </p:sp>
          <p:cxnSp>
            <p:nvCxnSpPr>
              <p:cNvPr id="62" name="Straight Connector 61">
                <a:extLst>
                  <a:ext uri="{FF2B5EF4-FFF2-40B4-BE49-F238E27FC236}">
                    <a16:creationId xmlns:a16="http://schemas.microsoft.com/office/drawing/2014/main" id="{CA26203E-0EF1-48B0-B024-396E78CCDAFB}"/>
                  </a:ext>
                </a:extLst>
              </p:cNvPr>
              <p:cNvCxnSpPr/>
              <p:nvPr/>
            </p:nvCxnSpPr>
            <p:spPr>
              <a:xfrm>
                <a:off x="2819400" y="3124200"/>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2263088E-3321-4522-81C3-C18A83C922A0}"/>
                </a:ext>
              </a:extLst>
            </p:cNvPr>
            <p:cNvSpPr txBox="1"/>
            <p:nvPr/>
          </p:nvSpPr>
          <p:spPr>
            <a:xfrm>
              <a:off x="14309923" y="2693790"/>
              <a:ext cx="2182475" cy="584775"/>
            </a:xfrm>
            <a:prstGeom prst="rect">
              <a:avLst/>
            </a:prstGeom>
            <a:noFill/>
          </p:spPr>
          <p:txBody>
            <a:bodyPr wrap="square" rtlCol="0">
              <a:spAutoFit/>
            </a:bodyPr>
            <a:lstStyle/>
            <a:p>
              <a:pPr algn="r"/>
              <a:r>
                <a:rPr lang="en-US" sz="3200" dirty="0">
                  <a:solidFill>
                    <a:schemeClr val="accent1"/>
                  </a:solidFill>
                  <a:latin typeface="+mj-lt"/>
                </a:rPr>
                <a:t>$7 </a:t>
              </a:r>
              <a:r>
                <a:rPr lang="en-US" sz="1800" dirty="0">
                  <a:solidFill>
                    <a:schemeClr val="accent1"/>
                  </a:solidFill>
                </a:rPr>
                <a:t>per month</a:t>
              </a:r>
              <a:endParaRPr lang="uk-UA" sz="1800" dirty="0">
                <a:solidFill>
                  <a:schemeClr val="accent1"/>
                </a:solidFill>
              </a:endParaRPr>
            </a:p>
          </p:txBody>
        </p:sp>
      </p:grpSp>
      <p:grpSp>
        <p:nvGrpSpPr>
          <p:cNvPr id="63" name="Group 62">
            <a:extLst>
              <a:ext uri="{FF2B5EF4-FFF2-40B4-BE49-F238E27FC236}">
                <a16:creationId xmlns:a16="http://schemas.microsoft.com/office/drawing/2014/main" id="{3C1CFD44-6C13-4968-B795-31FBA025073C}"/>
              </a:ext>
            </a:extLst>
          </p:cNvPr>
          <p:cNvGrpSpPr/>
          <p:nvPr/>
        </p:nvGrpSpPr>
        <p:grpSpPr>
          <a:xfrm>
            <a:off x="10069419" y="4155377"/>
            <a:ext cx="7304175" cy="612077"/>
            <a:chOff x="10210807" y="2693790"/>
            <a:chExt cx="6281591" cy="612077"/>
          </a:xfrm>
        </p:grpSpPr>
        <p:grpSp>
          <p:nvGrpSpPr>
            <p:cNvPr id="64" name="Group 63">
              <a:extLst>
                <a:ext uri="{FF2B5EF4-FFF2-40B4-BE49-F238E27FC236}">
                  <a16:creationId xmlns:a16="http://schemas.microsoft.com/office/drawing/2014/main" id="{BC76232E-8CF5-450A-B433-EF1D6C977BC1}"/>
                </a:ext>
              </a:extLst>
            </p:cNvPr>
            <p:cNvGrpSpPr/>
            <p:nvPr/>
          </p:nvGrpSpPr>
          <p:grpSpPr>
            <a:xfrm>
              <a:off x="10210807" y="2721092"/>
              <a:ext cx="4876793" cy="584775"/>
              <a:chOff x="2819400" y="3009900"/>
              <a:chExt cx="4123400" cy="584775"/>
            </a:xfrm>
          </p:grpSpPr>
          <p:sp>
            <p:nvSpPr>
              <p:cNvPr id="66" name="TextBox 65">
                <a:extLst>
                  <a:ext uri="{FF2B5EF4-FFF2-40B4-BE49-F238E27FC236}">
                    <a16:creationId xmlns:a16="http://schemas.microsoft.com/office/drawing/2014/main" id="{3E59F63E-A768-4EC1-B946-9A009809756B}"/>
                  </a:ext>
                </a:extLst>
              </p:cNvPr>
              <p:cNvSpPr txBox="1"/>
              <p:nvPr/>
            </p:nvSpPr>
            <p:spPr>
              <a:xfrm>
                <a:off x="2939424" y="3009900"/>
                <a:ext cx="4003376" cy="584775"/>
              </a:xfrm>
              <a:prstGeom prst="rect">
                <a:avLst/>
              </a:prstGeom>
              <a:noFill/>
            </p:spPr>
            <p:txBody>
              <a:bodyPr wrap="square" rtlCol="0">
                <a:spAutoFit/>
              </a:bodyPr>
              <a:lstStyle/>
              <a:p>
                <a:r>
                  <a:rPr lang="en-US" sz="3200" dirty="0">
                    <a:latin typeface="+mj-lt"/>
                  </a:rPr>
                  <a:t>E911</a:t>
                </a:r>
                <a:endParaRPr lang="uk-UA" sz="3200" dirty="0">
                  <a:latin typeface="+mj-lt"/>
                </a:endParaRPr>
              </a:p>
            </p:txBody>
          </p:sp>
          <p:cxnSp>
            <p:nvCxnSpPr>
              <p:cNvPr id="67" name="Straight Connector 66">
                <a:extLst>
                  <a:ext uri="{FF2B5EF4-FFF2-40B4-BE49-F238E27FC236}">
                    <a16:creationId xmlns:a16="http://schemas.microsoft.com/office/drawing/2014/main" id="{4ADDA8CC-F4A7-4082-9E7B-BAF904F48691}"/>
                  </a:ext>
                </a:extLst>
              </p:cNvPr>
              <p:cNvCxnSpPr/>
              <p:nvPr/>
            </p:nvCxnSpPr>
            <p:spPr>
              <a:xfrm>
                <a:off x="2819400" y="3124200"/>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8148FCB4-A9CB-49A6-A1E4-E65C4912BB32}"/>
                </a:ext>
              </a:extLst>
            </p:cNvPr>
            <p:cNvSpPr txBox="1"/>
            <p:nvPr/>
          </p:nvSpPr>
          <p:spPr>
            <a:xfrm>
              <a:off x="14309923" y="2693790"/>
              <a:ext cx="2182475" cy="584775"/>
            </a:xfrm>
            <a:prstGeom prst="rect">
              <a:avLst/>
            </a:prstGeom>
            <a:noFill/>
          </p:spPr>
          <p:txBody>
            <a:bodyPr wrap="square" rtlCol="0">
              <a:spAutoFit/>
            </a:bodyPr>
            <a:lstStyle/>
            <a:p>
              <a:pPr algn="r"/>
              <a:r>
                <a:rPr lang="en-US" sz="3200" dirty="0">
                  <a:solidFill>
                    <a:schemeClr val="accent1"/>
                  </a:solidFill>
                  <a:latin typeface="+mj-lt"/>
                </a:rPr>
                <a:t>$2 </a:t>
              </a:r>
              <a:r>
                <a:rPr lang="en-US" sz="1800" dirty="0">
                  <a:solidFill>
                    <a:schemeClr val="accent1"/>
                  </a:solidFill>
                </a:rPr>
                <a:t>per month</a:t>
              </a:r>
              <a:endParaRPr lang="uk-UA" sz="1800" dirty="0">
                <a:solidFill>
                  <a:schemeClr val="accent1"/>
                </a:solidFill>
              </a:endParaRPr>
            </a:p>
          </p:txBody>
        </p:sp>
      </p:grpSp>
      <p:grpSp>
        <p:nvGrpSpPr>
          <p:cNvPr id="68" name="Group 67">
            <a:extLst>
              <a:ext uri="{FF2B5EF4-FFF2-40B4-BE49-F238E27FC236}">
                <a16:creationId xmlns:a16="http://schemas.microsoft.com/office/drawing/2014/main" id="{8EBD9F9A-67D1-4D81-B2F1-EC6FB5A4DB69}"/>
              </a:ext>
            </a:extLst>
          </p:cNvPr>
          <p:cNvGrpSpPr/>
          <p:nvPr/>
        </p:nvGrpSpPr>
        <p:grpSpPr>
          <a:xfrm>
            <a:off x="10069420" y="4917377"/>
            <a:ext cx="7304174" cy="612077"/>
            <a:chOff x="10210807" y="2693790"/>
            <a:chExt cx="6553193" cy="612077"/>
          </a:xfrm>
        </p:grpSpPr>
        <p:grpSp>
          <p:nvGrpSpPr>
            <p:cNvPr id="69" name="Group 68">
              <a:extLst>
                <a:ext uri="{FF2B5EF4-FFF2-40B4-BE49-F238E27FC236}">
                  <a16:creationId xmlns:a16="http://schemas.microsoft.com/office/drawing/2014/main" id="{05EF502B-87F8-4960-8FD6-108655A452AA}"/>
                </a:ext>
              </a:extLst>
            </p:cNvPr>
            <p:cNvGrpSpPr/>
            <p:nvPr/>
          </p:nvGrpSpPr>
          <p:grpSpPr>
            <a:xfrm>
              <a:off x="10210807" y="2721092"/>
              <a:ext cx="4876793" cy="584775"/>
              <a:chOff x="2819400" y="3009900"/>
              <a:chExt cx="4123400" cy="584775"/>
            </a:xfrm>
          </p:grpSpPr>
          <p:sp>
            <p:nvSpPr>
              <p:cNvPr id="71" name="TextBox 70">
                <a:extLst>
                  <a:ext uri="{FF2B5EF4-FFF2-40B4-BE49-F238E27FC236}">
                    <a16:creationId xmlns:a16="http://schemas.microsoft.com/office/drawing/2014/main" id="{072EDC0D-48BF-42C7-9CB7-74DFDF8A974E}"/>
                  </a:ext>
                </a:extLst>
              </p:cNvPr>
              <p:cNvSpPr txBox="1"/>
              <p:nvPr/>
            </p:nvSpPr>
            <p:spPr>
              <a:xfrm>
                <a:off x="2939424" y="3009900"/>
                <a:ext cx="4003376" cy="584775"/>
              </a:xfrm>
              <a:prstGeom prst="rect">
                <a:avLst/>
              </a:prstGeom>
              <a:noFill/>
            </p:spPr>
            <p:txBody>
              <a:bodyPr wrap="square" rtlCol="0">
                <a:spAutoFit/>
              </a:bodyPr>
              <a:lstStyle/>
              <a:p>
                <a:r>
                  <a:rPr lang="en-US" sz="3200" dirty="0">
                    <a:latin typeface="+mj-lt"/>
                  </a:rPr>
                  <a:t>local phone numbers</a:t>
                </a:r>
                <a:endParaRPr lang="uk-UA" sz="3200" dirty="0">
                  <a:latin typeface="+mj-lt"/>
                </a:endParaRPr>
              </a:p>
            </p:txBody>
          </p:sp>
          <p:cxnSp>
            <p:nvCxnSpPr>
              <p:cNvPr id="72" name="Straight Connector 71">
                <a:extLst>
                  <a:ext uri="{FF2B5EF4-FFF2-40B4-BE49-F238E27FC236}">
                    <a16:creationId xmlns:a16="http://schemas.microsoft.com/office/drawing/2014/main" id="{64BED0B9-D6DE-4050-A0AB-923F265FF196}"/>
                  </a:ext>
                </a:extLst>
              </p:cNvPr>
              <p:cNvCxnSpPr/>
              <p:nvPr/>
            </p:nvCxnSpPr>
            <p:spPr>
              <a:xfrm>
                <a:off x="2819400" y="3124200"/>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CDED0972-99EC-4953-931F-F1CFCA9CEAA4}"/>
                </a:ext>
              </a:extLst>
            </p:cNvPr>
            <p:cNvSpPr txBox="1"/>
            <p:nvPr/>
          </p:nvSpPr>
          <p:spPr>
            <a:xfrm>
              <a:off x="14309923" y="2693790"/>
              <a:ext cx="2454077" cy="584775"/>
            </a:xfrm>
            <a:prstGeom prst="rect">
              <a:avLst/>
            </a:prstGeom>
            <a:noFill/>
          </p:spPr>
          <p:txBody>
            <a:bodyPr wrap="square" rtlCol="0">
              <a:spAutoFit/>
            </a:bodyPr>
            <a:lstStyle/>
            <a:p>
              <a:pPr algn="r"/>
              <a:r>
                <a:rPr lang="en-US" sz="3200" dirty="0">
                  <a:solidFill>
                    <a:schemeClr val="accent1"/>
                  </a:solidFill>
                  <a:latin typeface="+mj-lt"/>
                </a:rPr>
                <a:t>$1 </a:t>
              </a:r>
              <a:r>
                <a:rPr lang="en-US" sz="1800" dirty="0">
                  <a:solidFill>
                    <a:schemeClr val="accent1"/>
                  </a:solidFill>
                </a:rPr>
                <a:t>per month</a:t>
              </a:r>
              <a:endParaRPr lang="uk-UA" sz="1800" dirty="0">
                <a:solidFill>
                  <a:schemeClr val="accent1"/>
                </a:solidFill>
              </a:endParaRPr>
            </a:p>
          </p:txBody>
        </p:sp>
      </p:grpSp>
      <p:grpSp>
        <p:nvGrpSpPr>
          <p:cNvPr id="73" name="Group 72">
            <a:extLst>
              <a:ext uri="{FF2B5EF4-FFF2-40B4-BE49-F238E27FC236}">
                <a16:creationId xmlns:a16="http://schemas.microsoft.com/office/drawing/2014/main" id="{B77E02FA-D9EE-48C0-BBF8-25AFB262BF3C}"/>
              </a:ext>
            </a:extLst>
          </p:cNvPr>
          <p:cNvGrpSpPr/>
          <p:nvPr/>
        </p:nvGrpSpPr>
        <p:grpSpPr>
          <a:xfrm>
            <a:off x="10069420" y="5679377"/>
            <a:ext cx="7304174" cy="612077"/>
            <a:chOff x="10210807" y="2693790"/>
            <a:chExt cx="6553193" cy="612077"/>
          </a:xfrm>
        </p:grpSpPr>
        <p:grpSp>
          <p:nvGrpSpPr>
            <p:cNvPr id="74" name="Group 73">
              <a:extLst>
                <a:ext uri="{FF2B5EF4-FFF2-40B4-BE49-F238E27FC236}">
                  <a16:creationId xmlns:a16="http://schemas.microsoft.com/office/drawing/2014/main" id="{9BF1DB2F-2493-4A80-83C4-9591D81BABDD}"/>
                </a:ext>
              </a:extLst>
            </p:cNvPr>
            <p:cNvGrpSpPr/>
            <p:nvPr/>
          </p:nvGrpSpPr>
          <p:grpSpPr>
            <a:xfrm>
              <a:off x="10210807" y="2721092"/>
              <a:ext cx="4876793" cy="584775"/>
              <a:chOff x="2819400" y="3009900"/>
              <a:chExt cx="4123400" cy="584775"/>
            </a:xfrm>
          </p:grpSpPr>
          <p:sp>
            <p:nvSpPr>
              <p:cNvPr id="76" name="TextBox 75">
                <a:extLst>
                  <a:ext uri="{FF2B5EF4-FFF2-40B4-BE49-F238E27FC236}">
                    <a16:creationId xmlns:a16="http://schemas.microsoft.com/office/drawing/2014/main" id="{CD05F670-2A16-4887-A211-2529F444C3B2}"/>
                  </a:ext>
                </a:extLst>
              </p:cNvPr>
              <p:cNvSpPr txBox="1"/>
              <p:nvPr/>
            </p:nvSpPr>
            <p:spPr>
              <a:xfrm>
                <a:off x="2939424" y="3009900"/>
                <a:ext cx="4003376" cy="584775"/>
              </a:xfrm>
              <a:prstGeom prst="rect">
                <a:avLst/>
              </a:prstGeom>
              <a:noFill/>
            </p:spPr>
            <p:txBody>
              <a:bodyPr wrap="square" rtlCol="0">
                <a:spAutoFit/>
              </a:bodyPr>
              <a:lstStyle/>
              <a:p>
                <a:r>
                  <a:rPr lang="en-US" sz="3200" dirty="0">
                    <a:latin typeface="+mj-lt"/>
                  </a:rPr>
                  <a:t>toll free numbers</a:t>
                </a:r>
                <a:endParaRPr lang="uk-UA" sz="3200" dirty="0">
                  <a:latin typeface="+mj-lt"/>
                </a:endParaRPr>
              </a:p>
            </p:txBody>
          </p:sp>
          <p:cxnSp>
            <p:nvCxnSpPr>
              <p:cNvPr id="77" name="Straight Connector 76">
                <a:extLst>
                  <a:ext uri="{FF2B5EF4-FFF2-40B4-BE49-F238E27FC236}">
                    <a16:creationId xmlns:a16="http://schemas.microsoft.com/office/drawing/2014/main" id="{EA633482-1CA4-41D8-A8F4-E83DCA929D64}"/>
                  </a:ext>
                </a:extLst>
              </p:cNvPr>
              <p:cNvCxnSpPr/>
              <p:nvPr/>
            </p:nvCxnSpPr>
            <p:spPr>
              <a:xfrm>
                <a:off x="2819400" y="3124200"/>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660E4D77-C666-4418-9859-43B933B505BD}"/>
                </a:ext>
              </a:extLst>
            </p:cNvPr>
            <p:cNvSpPr txBox="1"/>
            <p:nvPr/>
          </p:nvSpPr>
          <p:spPr>
            <a:xfrm>
              <a:off x="14309923" y="2693790"/>
              <a:ext cx="2454077" cy="584775"/>
            </a:xfrm>
            <a:prstGeom prst="rect">
              <a:avLst/>
            </a:prstGeom>
            <a:noFill/>
          </p:spPr>
          <p:txBody>
            <a:bodyPr wrap="square" rtlCol="0">
              <a:spAutoFit/>
            </a:bodyPr>
            <a:lstStyle/>
            <a:p>
              <a:pPr algn="r"/>
              <a:r>
                <a:rPr lang="en-US" sz="3200" dirty="0">
                  <a:solidFill>
                    <a:schemeClr val="accent1"/>
                  </a:solidFill>
                  <a:latin typeface="+mj-lt"/>
                </a:rPr>
                <a:t>$20 </a:t>
              </a:r>
              <a:r>
                <a:rPr lang="en-US" sz="1800" dirty="0">
                  <a:solidFill>
                    <a:schemeClr val="accent1"/>
                  </a:solidFill>
                </a:rPr>
                <a:t>per month</a:t>
              </a:r>
              <a:endParaRPr lang="uk-UA" sz="1800" dirty="0">
                <a:solidFill>
                  <a:schemeClr val="accent1"/>
                </a:solidFill>
              </a:endParaRPr>
            </a:p>
          </p:txBody>
        </p:sp>
      </p:grpSp>
      <p:grpSp>
        <p:nvGrpSpPr>
          <p:cNvPr id="78" name="Group 77">
            <a:extLst>
              <a:ext uri="{FF2B5EF4-FFF2-40B4-BE49-F238E27FC236}">
                <a16:creationId xmlns:a16="http://schemas.microsoft.com/office/drawing/2014/main" id="{29BBE9EC-C3A1-415B-BB2C-6CFD9D6AB534}"/>
              </a:ext>
            </a:extLst>
          </p:cNvPr>
          <p:cNvGrpSpPr/>
          <p:nvPr/>
        </p:nvGrpSpPr>
        <p:grpSpPr>
          <a:xfrm>
            <a:off x="10094228" y="6441377"/>
            <a:ext cx="7279365" cy="612077"/>
            <a:chOff x="10210807" y="2693790"/>
            <a:chExt cx="6553193" cy="612077"/>
          </a:xfrm>
        </p:grpSpPr>
        <p:grpSp>
          <p:nvGrpSpPr>
            <p:cNvPr id="79" name="Group 78">
              <a:extLst>
                <a:ext uri="{FF2B5EF4-FFF2-40B4-BE49-F238E27FC236}">
                  <a16:creationId xmlns:a16="http://schemas.microsoft.com/office/drawing/2014/main" id="{6FE1C659-FAB7-4E04-825F-C064A04ADF23}"/>
                </a:ext>
              </a:extLst>
            </p:cNvPr>
            <p:cNvGrpSpPr/>
            <p:nvPr/>
          </p:nvGrpSpPr>
          <p:grpSpPr>
            <a:xfrm>
              <a:off x="10210807" y="2721092"/>
              <a:ext cx="4876793" cy="584775"/>
              <a:chOff x="2819400" y="3009900"/>
              <a:chExt cx="4123400" cy="584775"/>
            </a:xfrm>
          </p:grpSpPr>
          <p:sp>
            <p:nvSpPr>
              <p:cNvPr id="81" name="TextBox 80">
                <a:extLst>
                  <a:ext uri="{FF2B5EF4-FFF2-40B4-BE49-F238E27FC236}">
                    <a16:creationId xmlns:a16="http://schemas.microsoft.com/office/drawing/2014/main" id="{736045FA-ED29-466F-A307-3B2BB9FD38EC}"/>
                  </a:ext>
                </a:extLst>
              </p:cNvPr>
              <p:cNvSpPr txBox="1"/>
              <p:nvPr/>
            </p:nvSpPr>
            <p:spPr>
              <a:xfrm>
                <a:off x="2939424" y="3009900"/>
                <a:ext cx="4003376" cy="584775"/>
              </a:xfrm>
              <a:prstGeom prst="rect">
                <a:avLst/>
              </a:prstGeom>
              <a:noFill/>
            </p:spPr>
            <p:txBody>
              <a:bodyPr wrap="square" rtlCol="0">
                <a:spAutoFit/>
              </a:bodyPr>
              <a:lstStyle/>
              <a:p>
                <a:r>
                  <a:rPr lang="en-US" sz="3200" dirty="0">
                    <a:latin typeface="+mj-lt"/>
                  </a:rPr>
                  <a:t>digital fax</a:t>
                </a:r>
                <a:endParaRPr lang="uk-UA" sz="3200" dirty="0">
                  <a:latin typeface="+mj-lt"/>
                </a:endParaRPr>
              </a:p>
            </p:txBody>
          </p:sp>
          <p:cxnSp>
            <p:nvCxnSpPr>
              <p:cNvPr id="82" name="Straight Connector 81">
                <a:extLst>
                  <a:ext uri="{FF2B5EF4-FFF2-40B4-BE49-F238E27FC236}">
                    <a16:creationId xmlns:a16="http://schemas.microsoft.com/office/drawing/2014/main" id="{DE70E292-FDAC-40F9-A15C-FF32ED1660BE}"/>
                  </a:ext>
                </a:extLst>
              </p:cNvPr>
              <p:cNvCxnSpPr/>
              <p:nvPr/>
            </p:nvCxnSpPr>
            <p:spPr>
              <a:xfrm>
                <a:off x="2819400" y="3124200"/>
                <a:ext cx="0" cy="417731"/>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D5A1C74A-042E-4B84-8483-FE4CF8912D24}"/>
                </a:ext>
              </a:extLst>
            </p:cNvPr>
            <p:cNvSpPr txBox="1"/>
            <p:nvPr/>
          </p:nvSpPr>
          <p:spPr>
            <a:xfrm>
              <a:off x="14309923" y="2693790"/>
              <a:ext cx="2454077" cy="584775"/>
            </a:xfrm>
            <a:prstGeom prst="rect">
              <a:avLst/>
            </a:prstGeom>
            <a:noFill/>
          </p:spPr>
          <p:txBody>
            <a:bodyPr wrap="square" rtlCol="0">
              <a:spAutoFit/>
            </a:bodyPr>
            <a:lstStyle/>
            <a:p>
              <a:pPr algn="r"/>
              <a:r>
                <a:rPr lang="en-US" sz="3200" dirty="0">
                  <a:solidFill>
                    <a:schemeClr val="accent1"/>
                  </a:solidFill>
                  <a:latin typeface="+mj-lt"/>
                </a:rPr>
                <a:t>$10 </a:t>
              </a:r>
              <a:r>
                <a:rPr lang="en-US" sz="1800" dirty="0">
                  <a:solidFill>
                    <a:schemeClr val="accent1"/>
                  </a:solidFill>
                </a:rPr>
                <a:t>per month</a:t>
              </a:r>
              <a:endParaRPr lang="uk-UA" sz="1800" dirty="0">
                <a:solidFill>
                  <a:schemeClr val="accent1"/>
                </a:solidFill>
              </a:endParaRPr>
            </a:p>
          </p:txBody>
        </p:sp>
      </p:grpSp>
    </p:spTree>
    <p:extLst>
      <p:ext uri="{BB962C8B-B14F-4D97-AF65-F5344CB8AC3E}">
        <p14:creationId xmlns:p14="http://schemas.microsoft.com/office/powerpoint/2010/main" val="177278069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5245-D18C-4DF1-B613-B7A09E9D8839}"/>
              </a:ext>
            </a:extLst>
          </p:cNvPr>
          <p:cNvSpPr>
            <a:spLocks noGrp="1"/>
          </p:cNvSpPr>
          <p:nvPr>
            <p:ph type="title"/>
          </p:nvPr>
        </p:nvSpPr>
        <p:spPr>
          <a:xfrm>
            <a:off x="876300" y="571411"/>
            <a:ext cx="6057900" cy="1338828"/>
          </a:xfrm>
        </p:spPr>
        <p:txBody>
          <a:bodyPr/>
          <a:lstStyle/>
          <a:p>
            <a:r>
              <a:rPr lang="en-US" dirty="0"/>
              <a:t>Partnering With Us</a:t>
            </a:r>
            <a:br>
              <a:rPr lang="en-US" dirty="0"/>
            </a:br>
            <a:r>
              <a:rPr lang="en-US" dirty="0">
                <a:solidFill>
                  <a:schemeClr val="accent1"/>
                </a:solidFill>
              </a:rPr>
              <a:t>Included</a:t>
            </a:r>
            <a:r>
              <a:rPr lang="en-US" dirty="0"/>
              <a:t> </a:t>
            </a:r>
            <a:r>
              <a:rPr lang="en-US" dirty="0">
                <a:solidFill>
                  <a:schemeClr val="accent1"/>
                </a:solidFill>
              </a:rPr>
              <a:t>Features</a:t>
            </a:r>
          </a:p>
        </p:txBody>
      </p:sp>
      <p:sp>
        <p:nvSpPr>
          <p:cNvPr id="3" name="Slide Number Placeholder 2">
            <a:extLst>
              <a:ext uri="{FF2B5EF4-FFF2-40B4-BE49-F238E27FC236}">
                <a16:creationId xmlns:a16="http://schemas.microsoft.com/office/drawing/2014/main" id="{5532AD3E-E12D-4E71-8293-867DDE6CF51D}"/>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11</a:t>
            </a:fld>
            <a:endParaRPr dirty="0"/>
          </a:p>
        </p:txBody>
      </p:sp>
      <p:grpSp>
        <p:nvGrpSpPr>
          <p:cNvPr id="5" name="Group 4">
            <a:extLst>
              <a:ext uri="{FF2B5EF4-FFF2-40B4-BE49-F238E27FC236}">
                <a16:creationId xmlns:a16="http://schemas.microsoft.com/office/drawing/2014/main" id="{6E2B7365-6C5D-4873-A465-932F8EEB4E15}"/>
              </a:ext>
            </a:extLst>
          </p:cNvPr>
          <p:cNvGrpSpPr/>
          <p:nvPr/>
        </p:nvGrpSpPr>
        <p:grpSpPr>
          <a:xfrm>
            <a:off x="1801099" y="2230139"/>
            <a:ext cx="14685801" cy="1446550"/>
            <a:chOff x="11202436" y="3815917"/>
            <a:chExt cx="14685801" cy="1446550"/>
          </a:xfrm>
        </p:grpSpPr>
        <p:sp>
          <p:nvSpPr>
            <p:cNvPr id="6" name="TextBox 5">
              <a:extLst>
                <a:ext uri="{FF2B5EF4-FFF2-40B4-BE49-F238E27FC236}">
                  <a16:creationId xmlns:a16="http://schemas.microsoft.com/office/drawing/2014/main" id="{5E947222-DA8A-4001-BBB4-652B7A002F1A}"/>
                </a:ext>
              </a:extLst>
            </p:cNvPr>
            <p:cNvSpPr txBox="1"/>
            <p:nvPr/>
          </p:nvSpPr>
          <p:spPr>
            <a:xfrm>
              <a:off x="11865230" y="3815917"/>
              <a:ext cx="14023007" cy="1446550"/>
            </a:xfrm>
            <a:prstGeom prst="rect">
              <a:avLst/>
            </a:prstGeom>
            <a:noFill/>
          </p:spPr>
          <p:txBody>
            <a:bodyPr wrap="square" rtlCol="0">
              <a:spAutoFit/>
            </a:bodyPr>
            <a:lstStyle/>
            <a:p>
              <a:r>
                <a:rPr lang="en-US" sz="4400" dirty="0">
                  <a:latin typeface="+mj-lt"/>
                </a:rPr>
                <a:t>Auto attendants, ring groups, queues, time-based call routing, voicemail to email, operator panel, etc.</a:t>
              </a:r>
              <a:endParaRPr lang="uk-UA" sz="4400" dirty="0">
                <a:latin typeface="+mj-lt"/>
              </a:endParaRPr>
            </a:p>
          </p:txBody>
        </p:sp>
        <p:sp>
          <p:nvSpPr>
            <p:cNvPr id="7" name="Freeform 29">
              <a:extLst>
                <a:ext uri="{FF2B5EF4-FFF2-40B4-BE49-F238E27FC236}">
                  <a16:creationId xmlns:a16="http://schemas.microsoft.com/office/drawing/2014/main" id="{2AFF100E-C196-4485-9653-8FC020523F15}"/>
                </a:ext>
              </a:extLst>
            </p:cNvPr>
            <p:cNvSpPr>
              <a:spLocks noEditPoints="1"/>
            </p:cNvSpPr>
            <p:nvPr/>
          </p:nvSpPr>
          <p:spPr bwMode="auto">
            <a:xfrm>
              <a:off x="11202436" y="4016816"/>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8" name="Group 7">
            <a:extLst>
              <a:ext uri="{FF2B5EF4-FFF2-40B4-BE49-F238E27FC236}">
                <a16:creationId xmlns:a16="http://schemas.microsoft.com/office/drawing/2014/main" id="{9278EBCC-CD93-4A2B-8CFE-194FAABA4D4C}"/>
              </a:ext>
            </a:extLst>
          </p:cNvPr>
          <p:cNvGrpSpPr/>
          <p:nvPr/>
        </p:nvGrpSpPr>
        <p:grpSpPr>
          <a:xfrm>
            <a:off x="1801099" y="5290740"/>
            <a:ext cx="9844895" cy="769441"/>
            <a:chOff x="11202436" y="3815917"/>
            <a:chExt cx="9844895" cy="769441"/>
          </a:xfrm>
        </p:grpSpPr>
        <p:sp>
          <p:nvSpPr>
            <p:cNvPr id="9" name="TextBox 8">
              <a:extLst>
                <a:ext uri="{FF2B5EF4-FFF2-40B4-BE49-F238E27FC236}">
                  <a16:creationId xmlns:a16="http://schemas.microsoft.com/office/drawing/2014/main" id="{59068D8B-0F13-4AE9-A612-7173A1569857}"/>
                </a:ext>
              </a:extLst>
            </p:cNvPr>
            <p:cNvSpPr txBox="1"/>
            <p:nvPr/>
          </p:nvSpPr>
          <p:spPr>
            <a:xfrm>
              <a:off x="11865231" y="3815917"/>
              <a:ext cx="9182100" cy="769441"/>
            </a:xfrm>
            <a:prstGeom prst="rect">
              <a:avLst/>
            </a:prstGeom>
            <a:noFill/>
          </p:spPr>
          <p:txBody>
            <a:bodyPr wrap="square" rtlCol="0">
              <a:spAutoFit/>
            </a:bodyPr>
            <a:lstStyle/>
            <a:p>
              <a:r>
                <a:rPr lang="en-US" sz="4400" dirty="0">
                  <a:latin typeface="+mj-lt"/>
                </a:rPr>
                <a:t>Call recording</a:t>
              </a:r>
              <a:endParaRPr lang="uk-UA" sz="4400" dirty="0">
                <a:latin typeface="+mj-lt"/>
              </a:endParaRPr>
            </a:p>
          </p:txBody>
        </p:sp>
        <p:sp>
          <p:nvSpPr>
            <p:cNvPr id="10" name="Freeform 29">
              <a:extLst>
                <a:ext uri="{FF2B5EF4-FFF2-40B4-BE49-F238E27FC236}">
                  <a16:creationId xmlns:a16="http://schemas.microsoft.com/office/drawing/2014/main" id="{5E257C4B-1838-4670-889C-E2A49882446F}"/>
                </a:ext>
              </a:extLst>
            </p:cNvPr>
            <p:cNvSpPr>
              <a:spLocks noEditPoints="1"/>
            </p:cNvSpPr>
            <p:nvPr/>
          </p:nvSpPr>
          <p:spPr bwMode="auto">
            <a:xfrm>
              <a:off x="11202436" y="3968317"/>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1" name="Group 10">
            <a:extLst>
              <a:ext uri="{FF2B5EF4-FFF2-40B4-BE49-F238E27FC236}">
                <a16:creationId xmlns:a16="http://schemas.microsoft.com/office/drawing/2014/main" id="{B28A8E40-0E1D-498F-9AA3-28642E8076CA}"/>
              </a:ext>
            </a:extLst>
          </p:cNvPr>
          <p:cNvGrpSpPr/>
          <p:nvPr/>
        </p:nvGrpSpPr>
        <p:grpSpPr>
          <a:xfrm>
            <a:off x="1801099" y="4226221"/>
            <a:ext cx="9844895" cy="769441"/>
            <a:chOff x="11202436" y="3815917"/>
            <a:chExt cx="9844895" cy="769441"/>
          </a:xfrm>
        </p:grpSpPr>
        <p:sp>
          <p:nvSpPr>
            <p:cNvPr id="12" name="TextBox 11">
              <a:extLst>
                <a:ext uri="{FF2B5EF4-FFF2-40B4-BE49-F238E27FC236}">
                  <a16:creationId xmlns:a16="http://schemas.microsoft.com/office/drawing/2014/main" id="{8FCFE13C-61EF-4667-98E3-3450182B1C3D}"/>
                </a:ext>
              </a:extLst>
            </p:cNvPr>
            <p:cNvSpPr txBox="1"/>
            <p:nvPr/>
          </p:nvSpPr>
          <p:spPr>
            <a:xfrm>
              <a:off x="11865231" y="3815917"/>
              <a:ext cx="9182100" cy="769441"/>
            </a:xfrm>
            <a:prstGeom prst="rect">
              <a:avLst/>
            </a:prstGeom>
            <a:noFill/>
          </p:spPr>
          <p:txBody>
            <a:bodyPr wrap="square" rtlCol="0">
              <a:spAutoFit/>
            </a:bodyPr>
            <a:lstStyle/>
            <a:p>
              <a:r>
                <a:rPr lang="en-US" sz="4400" dirty="0">
                  <a:latin typeface="+mj-lt"/>
                </a:rPr>
                <a:t>Voicemail to text transcription </a:t>
              </a:r>
              <a:endParaRPr lang="uk-UA" sz="4400" dirty="0">
                <a:latin typeface="+mj-lt"/>
              </a:endParaRPr>
            </a:p>
          </p:txBody>
        </p:sp>
        <p:sp>
          <p:nvSpPr>
            <p:cNvPr id="13" name="Freeform 29">
              <a:extLst>
                <a:ext uri="{FF2B5EF4-FFF2-40B4-BE49-F238E27FC236}">
                  <a16:creationId xmlns:a16="http://schemas.microsoft.com/office/drawing/2014/main" id="{41B2590D-2AA5-4677-823D-9AABDA252703}"/>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4" name="Group 13">
            <a:extLst>
              <a:ext uri="{FF2B5EF4-FFF2-40B4-BE49-F238E27FC236}">
                <a16:creationId xmlns:a16="http://schemas.microsoft.com/office/drawing/2014/main" id="{DBDF92C3-8F79-450D-9621-858C15F8D93E}"/>
              </a:ext>
            </a:extLst>
          </p:cNvPr>
          <p:cNvGrpSpPr/>
          <p:nvPr/>
        </p:nvGrpSpPr>
        <p:grpSpPr>
          <a:xfrm>
            <a:off x="1801099" y="6286500"/>
            <a:ext cx="12981701" cy="769441"/>
            <a:chOff x="11202436" y="3815917"/>
            <a:chExt cx="12981701" cy="769441"/>
          </a:xfrm>
        </p:grpSpPr>
        <p:sp>
          <p:nvSpPr>
            <p:cNvPr id="15" name="TextBox 14">
              <a:extLst>
                <a:ext uri="{FF2B5EF4-FFF2-40B4-BE49-F238E27FC236}">
                  <a16:creationId xmlns:a16="http://schemas.microsoft.com/office/drawing/2014/main" id="{F895B617-0158-469A-A02E-24CE4429B50F}"/>
                </a:ext>
              </a:extLst>
            </p:cNvPr>
            <p:cNvSpPr txBox="1"/>
            <p:nvPr/>
          </p:nvSpPr>
          <p:spPr>
            <a:xfrm>
              <a:off x="11865231" y="3815917"/>
              <a:ext cx="12318906" cy="769441"/>
            </a:xfrm>
            <a:prstGeom prst="rect">
              <a:avLst/>
            </a:prstGeom>
            <a:noFill/>
          </p:spPr>
          <p:txBody>
            <a:bodyPr wrap="square" rtlCol="0">
              <a:spAutoFit/>
            </a:bodyPr>
            <a:lstStyle/>
            <a:p>
              <a:r>
                <a:rPr lang="en-US" sz="4400" dirty="0">
                  <a:latin typeface="+mj-lt"/>
                </a:rPr>
                <a:t>Complimentary professional voiceover</a:t>
              </a:r>
              <a:endParaRPr lang="uk-UA" sz="4400" dirty="0">
                <a:latin typeface="+mj-lt"/>
              </a:endParaRPr>
            </a:p>
          </p:txBody>
        </p:sp>
        <p:sp>
          <p:nvSpPr>
            <p:cNvPr id="16" name="Freeform 29">
              <a:extLst>
                <a:ext uri="{FF2B5EF4-FFF2-40B4-BE49-F238E27FC236}">
                  <a16:creationId xmlns:a16="http://schemas.microsoft.com/office/drawing/2014/main" id="{71C2B93D-0976-44A4-AE00-9FD3A23A5BD8}"/>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7" name="Group 16">
            <a:extLst>
              <a:ext uri="{FF2B5EF4-FFF2-40B4-BE49-F238E27FC236}">
                <a16:creationId xmlns:a16="http://schemas.microsoft.com/office/drawing/2014/main" id="{37C7829C-4D68-4A16-B9B6-6C1DAA618B0D}"/>
              </a:ext>
            </a:extLst>
          </p:cNvPr>
          <p:cNvGrpSpPr/>
          <p:nvPr/>
        </p:nvGrpSpPr>
        <p:grpSpPr>
          <a:xfrm>
            <a:off x="1801099" y="7277100"/>
            <a:ext cx="12981701" cy="769441"/>
            <a:chOff x="11202436" y="3815917"/>
            <a:chExt cx="12981701" cy="769441"/>
          </a:xfrm>
        </p:grpSpPr>
        <p:sp>
          <p:nvSpPr>
            <p:cNvPr id="18" name="TextBox 17">
              <a:extLst>
                <a:ext uri="{FF2B5EF4-FFF2-40B4-BE49-F238E27FC236}">
                  <a16:creationId xmlns:a16="http://schemas.microsoft.com/office/drawing/2014/main" id="{0BAEEC7A-70AF-4470-9080-943E5627195B}"/>
                </a:ext>
              </a:extLst>
            </p:cNvPr>
            <p:cNvSpPr txBox="1"/>
            <p:nvPr/>
          </p:nvSpPr>
          <p:spPr>
            <a:xfrm>
              <a:off x="11865231" y="3815917"/>
              <a:ext cx="12318906" cy="769441"/>
            </a:xfrm>
            <a:prstGeom prst="rect">
              <a:avLst/>
            </a:prstGeom>
            <a:noFill/>
          </p:spPr>
          <p:txBody>
            <a:bodyPr wrap="square" rtlCol="0">
              <a:spAutoFit/>
            </a:bodyPr>
            <a:lstStyle/>
            <a:p>
              <a:r>
                <a:rPr lang="en-US" sz="4400" dirty="0">
                  <a:latin typeface="+mj-lt"/>
                </a:rPr>
                <a:t>Queue statistics / Call center reporting</a:t>
              </a:r>
              <a:endParaRPr lang="uk-UA" sz="4400" dirty="0">
                <a:latin typeface="+mj-lt"/>
              </a:endParaRPr>
            </a:p>
          </p:txBody>
        </p:sp>
        <p:sp>
          <p:nvSpPr>
            <p:cNvPr id="19" name="Freeform 29">
              <a:extLst>
                <a:ext uri="{FF2B5EF4-FFF2-40B4-BE49-F238E27FC236}">
                  <a16:creationId xmlns:a16="http://schemas.microsoft.com/office/drawing/2014/main" id="{5501BD18-DF97-44C2-8FB6-A5C9FE29B6CD}"/>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cxnSp>
        <p:nvCxnSpPr>
          <p:cNvPr id="20" name="Straight Connector 19">
            <a:extLst>
              <a:ext uri="{FF2B5EF4-FFF2-40B4-BE49-F238E27FC236}">
                <a16:creationId xmlns:a16="http://schemas.microsoft.com/office/drawing/2014/main" id="{38E676B2-B5BB-46F3-BD5B-FFF0EF98D548}"/>
              </a:ext>
            </a:extLst>
          </p:cNvPr>
          <p:cNvCxnSpPr>
            <a:cxnSpLocks/>
          </p:cNvCxnSpPr>
          <p:nvPr/>
        </p:nvCxnSpPr>
        <p:spPr>
          <a:xfrm>
            <a:off x="1801099" y="3924300"/>
            <a:ext cx="14581901"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724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5245-D18C-4DF1-B613-B7A09E9D8839}"/>
              </a:ext>
            </a:extLst>
          </p:cNvPr>
          <p:cNvSpPr>
            <a:spLocks noGrp="1"/>
          </p:cNvSpPr>
          <p:nvPr>
            <p:ph type="title"/>
          </p:nvPr>
        </p:nvSpPr>
        <p:spPr>
          <a:xfrm>
            <a:off x="876300" y="571411"/>
            <a:ext cx="8648700" cy="1338828"/>
          </a:xfrm>
        </p:spPr>
        <p:txBody>
          <a:bodyPr/>
          <a:lstStyle/>
          <a:p>
            <a:r>
              <a:rPr lang="en-US" dirty="0"/>
              <a:t>Statistics</a:t>
            </a:r>
            <a:br>
              <a:rPr lang="en-US" dirty="0"/>
            </a:br>
            <a:r>
              <a:rPr lang="en-US" dirty="0">
                <a:solidFill>
                  <a:schemeClr val="accent1"/>
                </a:solidFill>
              </a:rPr>
              <a:t>Key Support Metrics</a:t>
            </a:r>
          </a:p>
        </p:txBody>
      </p:sp>
      <p:sp>
        <p:nvSpPr>
          <p:cNvPr id="3" name="Slide Number Placeholder 2">
            <a:extLst>
              <a:ext uri="{FF2B5EF4-FFF2-40B4-BE49-F238E27FC236}">
                <a16:creationId xmlns:a16="http://schemas.microsoft.com/office/drawing/2014/main" id="{5532AD3E-E12D-4E71-8293-867DDE6CF51D}"/>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12</a:t>
            </a:fld>
            <a:endParaRPr dirty="0"/>
          </a:p>
        </p:txBody>
      </p:sp>
      <p:grpSp>
        <p:nvGrpSpPr>
          <p:cNvPr id="5" name="Group 4">
            <a:extLst>
              <a:ext uri="{FF2B5EF4-FFF2-40B4-BE49-F238E27FC236}">
                <a16:creationId xmlns:a16="http://schemas.microsoft.com/office/drawing/2014/main" id="{6E2B7365-6C5D-4873-A465-932F8EEB4E15}"/>
              </a:ext>
            </a:extLst>
          </p:cNvPr>
          <p:cNvGrpSpPr/>
          <p:nvPr/>
        </p:nvGrpSpPr>
        <p:grpSpPr>
          <a:xfrm>
            <a:off x="1785810" y="2355882"/>
            <a:ext cx="13667501" cy="1446550"/>
            <a:chOff x="11202436" y="3815917"/>
            <a:chExt cx="13667501" cy="1446550"/>
          </a:xfrm>
        </p:grpSpPr>
        <p:sp>
          <p:nvSpPr>
            <p:cNvPr id="6" name="TextBox 5">
              <a:extLst>
                <a:ext uri="{FF2B5EF4-FFF2-40B4-BE49-F238E27FC236}">
                  <a16:creationId xmlns:a16="http://schemas.microsoft.com/office/drawing/2014/main" id="{5E947222-DA8A-4001-BBB4-652B7A002F1A}"/>
                </a:ext>
              </a:extLst>
            </p:cNvPr>
            <p:cNvSpPr txBox="1"/>
            <p:nvPr/>
          </p:nvSpPr>
          <p:spPr>
            <a:xfrm>
              <a:off x="11865231" y="3815917"/>
              <a:ext cx="13004706" cy="1446550"/>
            </a:xfrm>
            <a:prstGeom prst="rect">
              <a:avLst/>
            </a:prstGeom>
            <a:noFill/>
          </p:spPr>
          <p:txBody>
            <a:bodyPr wrap="square" rtlCol="0">
              <a:spAutoFit/>
            </a:bodyPr>
            <a:lstStyle/>
            <a:p>
              <a:r>
                <a:rPr lang="en-US" sz="4400" dirty="0"/>
                <a:t>97% of support calls are answered within 15 seconds.</a:t>
              </a:r>
              <a:endParaRPr lang="uk-UA" sz="4400" dirty="0">
                <a:latin typeface="+mj-lt"/>
              </a:endParaRPr>
            </a:p>
          </p:txBody>
        </p:sp>
        <p:sp>
          <p:nvSpPr>
            <p:cNvPr id="7" name="Freeform 29">
              <a:extLst>
                <a:ext uri="{FF2B5EF4-FFF2-40B4-BE49-F238E27FC236}">
                  <a16:creationId xmlns:a16="http://schemas.microsoft.com/office/drawing/2014/main" id="{2AFF100E-C196-4485-9653-8FC020523F15}"/>
                </a:ext>
              </a:extLst>
            </p:cNvPr>
            <p:cNvSpPr>
              <a:spLocks noEditPoints="1"/>
            </p:cNvSpPr>
            <p:nvPr/>
          </p:nvSpPr>
          <p:spPr bwMode="auto">
            <a:xfrm>
              <a:off x="11202436" y="4016816"/>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8" name="Group 7">
            <a:extLst>
              <a:ext uri="{FF2B5EF4-FFF2-40B4-BE49-F238E27FC236}">
                <a16:creationId xmlns:a16="http://schemas.microsoft.com/office/drawing/2014/main" id="{9278EBCC-CD93-4A2B-8CFE-194FAABA4D4C}"/>
              </a:ext>
            </a:extLst>
          </p:cNvPr>
          <p:cNvGrpSpPr/>
          <p:nvPr/>
        </p:nvGrpSpPr>
        <p:grpSpPr>
          <a:xfrm>
            <a:off x="1785810" y="5248982"/>
            <a:ext cx="13134101" cy="1446550"/>
            <a:chOff x="11202436" y="4154472"/>
            <a:chExt cx="13134101" cy="1446550"/>
          </a:xfrm>
        </p:grpSpPr>
        <p:sp>
          <p:nvSpPr>
            <p:cNvPr id="9" name="TextBox 8">
              <a:extLst>
                <a:ext uri="{FF2B5EF4-FFF2-40B4-BE49-F238E27FC236}">
                  <a16:creationId xmlns:a16="http://schemas.microsoft.com/office/drawing/2014/main" id="{59068D8B-0F13-4AE9-A612-7173A1569857}"/>
                </a:ext>
              </a:extLst>
            </p:cNvPr>
            <p:cNvSpPr txBox="1"/>
            <p:nvPr/>
          </p:nvSpPr>
          <p:spPr>
            <a:xfrm>
              <a:off x="11865231" y="4154472"/>
              <a:ext cx="12471306" cy="1446550"/>
            </a:xfrm>
            <a:prstGeom prst="rect">
              <a:avLst/>
            </a:prstGeom>
            <a:noFill/>
          </p:spPr>
          <p:txBody>
            <a:bodyPr wrap="square" rtlCol="0">
              <a:spAutoFit/>
            </a:bodyPr>
            <a:lstStyle/>
            <a:p>
              <a:r>
                <a:rPr lang="en-US" sz="4400" dirty="0"/>
                <a:t>100% SLA achievement of 15-minute response time on overnight and weekend requests.</a:t>
              </a:r>
              <a:endParaRPr lang="uk-UA" sz="4400" dirty="0">
                <a:solidFill>
                  <a:schemeClr val="accent1"/>
                </a:solidFill>
                <a:latin typeface="+mj-lt"/>
              </a:endParaRPr>
            </a:p>
          </p:txBody>
        </p:sp>
        <p:sp>
          <p:nvSpPr>
            <p:cNvPr id="10" name="Freeform 29">
              <a:extLst>
                <a:ext uri="{FF2B5EF4-FFF2-40B4-BE49-F238E27FC236}">
                  <a16:creationId xmlns:a16="http://schemas.microsoft.com/office/drawing/2014/main" id="{5E257C4B-1838-4670-889C-E2A49882446F}"/>
                </a:ext>
              </a:extLst>
            </p:cNvPr>
            <p:cNvSpPr>
              <a:spLocks noEditPoints="1"/>
            </p:cNvSpPr>
            <p:nvPr/>
          </p:nvSpPr>
          <p:spPr bwMode="auto">
            <a:xfrm>
              <a:off x="11202436" y="4296741"/>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dirty="0"/>
            </a:p>
          </p:txBody>
        </p:sp>
      </p:grpSp>
      <p:grpSp>
        <p:nvGrpSpPr>
          <p:cNvPr id="11" name="Group 10">
            <a:extLst>
              <a:ext uri="{FF2B5EF4-FFF2-40B4-BE49-F238E27FC236}">
                <a16:creationId xmlns:a16="http://schemas.microsoft.com/office/drawing/2014/main" id="{B28A8E40-0E1D-498F-9AA3-28642E8076CA}"/>
              </a:ext>
            </a:extLst>
          </p:cNvPr>
          <p:cNvGrpSpPr/>
          <p:nvPr/>
        </p:nvGrpSpPr>
        <p:grpSpPr>
          <a:xfrm>
            <a:off x="1785810" y="3802432"/>
            <a:ext cx="11762501" cy="1446550"/>
            <a:chOff x="11202436" y="3815917"/>
            <a:chExt cx="11762501" cy="1446550"/>
          </a:xfrm>
        </p:grpSpPr>
        <p:sp>
          <p:nvSpPr>
            <p:cNvPr id="12" name="TextBox 11">
              <a:extLst>
                <a:ext uri="{FF2B5EF4-FFF2-40B4-BE49-F238E27FC236}">
                  <a16:creationId xmlns:a16="http://schemas.microsoft.com/office/drawing/2014/main" id="{8FCFE13C-61EF-4667-98E3-3450182B1C3D}"/>
                </a:ext>
              </a:extLst>
            </p:cNvPr>
            <p:cNvSpPr txBox="1"/>
            <p:nvPr/>
          </p:nvSpPr>
          <p:spPr>
            <a:xfrm>
              <a:off x="11865231" y="3815917"/>
              <a:ext cx="11099706" cy="1446550"/>
            </a:xfrm>
            <a:prstGeom prst="rect">
              <a:avLst/>
            </a:prstGeom>
            <a:noFill/>
          </p:spPr>
          <p:txBody>
            <a:bodyPr wrap="square" rtlCol="0">
              <a:spAutoFit/>
            </a:bodyPr>
            <a:lstStyle/>
            <a:p>
              <a:r>
                <a:rPr lang="en-US" sz="4400" dirty="0"/>
                <a:t>93% of support tickets are solved within ten minutes.</a:t>
              </a:r>
            </a:p>
          </p:txBody>
        </p:sp>
        <p:sp>
          <p:nvSpPr>
            <p:cNvPr id="13" name="Freeform 29">
              <a:extLst>
                <a:ext uri="{FF2B5EF4-FFF2-40B4-BE49-F238E27FC236}">
                  <a16:creationId xmlns:a16="http://schemas.microsoft.com/office/drawing/2014/main" id="{41B2590D-2AA5-4677-823D-9AABDA252703}"/>
                </a:ext>
              </a:extLst>
            </p:cNvPr>
            <p:cNvSpPr>
              <a:spLocks noEditPoints="1"/>
            </p:cNvSpPr>
            <p:nvPr/>
          </p:nvSpPr>
          <p:spPr bwMode="auto">
            <a:xfrm>
              <a:off x="11202436" y="4011262"/>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
        <p:nvSpPr>
          <p:cNvPr id="15" name="TextBox 14">
            <a:extLst>
              <a:ext uri="{FF2B5EF4-FFF2-40B4-BE49-F238E27FC236}">
                <a16:creationId xmlns:a16="http://schemas.microsoft.com/office/drawing/2014/main" id="{F895B617-0158-469A-A02E-24CE4429B50F}"/>
              </a:ext>
            </a:extLst>
          </p:cNvPr>
          <p:cNvSpPr txBox="1"/>
          <p:nvPr/>
        </p:nvSpPr>
        <p:spPr>
          <a:xfrm>
            <a:off x="2445649" y="6756453"/>
            <a:ext cx="11631691" cy="1446550"/>
          </a:xfrm>
          <a:prstGeom prst="rect">
            <a:avLst/>
          </a:prstGeom>
          <a:noFill/>
        </p:spPr>
        <p:txBody>
          <a:bodyPr wrap="square" rtlCol="0">
            <a:spAutoFit/>
          </a:bodyPr>
          <a:lstStyle/>
          <a:p>
            <a:r>
              <a:rPr lang="en-US" sz="4400" dirty="0"/>
              <a:t>100% customer satisfaction rating for 24 consecutive months.</a:t>
            </a:r>
            <a:endParaRPr lang="uk-UA" sz="4400" dirty="0">
              <a:solidFill>
                <a:schemeClr val="accent1"/>
              </a:solidFill>
              <a:latin typeface="+mj-lt"/>
            </a:endParaRPr>
          </a:p>
        </p:txBody>
      </p:sp>
      <p:sp>
        <p:nvSpPr>
          <p:cNvPr id="18" name="Freeform 29">
            <a:extLst>
              <a:ext uri="{FF2B5EF4-FFF2-40B4-BE49-F238E27FC236}">
                <a16:creationId xmlns:a16="http://schemas.microsoft.com/office/drawing/2014/main" id="{EB2AE46A-8DC7-4C2B-80FE-1B496F12226F}"/>
              </a:ext>
            </a:extLst>
          </p:cNvPr>
          <p:cNvSpPr>
            <a:spLocks noEditPoints="1"/>
          </p:cNvSpPr>
          <p:nvPr/>
        </p:nvSpPr>
        <p:spPr bwMode="auto">
          <a:xfrm>
            <a:off x="1785810" y="6898724"/>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dirty="0"/>
          </a:p>
        </p:txBody>
      </p:sp>
    </p:spTree>
    <p:extLst>
      <p:ext uri="{BB962C8B-B14F-4D97-AF65-F5344CB8AC3E}">
        <p14:creationId xmlns:p14="http://schemas.microsoft.com/office/powerpoint/2010/main" val="161716511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5245-D18C-4DF1-B613-B7A09E9D8839}"/>
              </a:ext>
            </a:extLst>
          </p:cNvPr>
          <p:cNvSpPr>
            <a:spLocks noGrp="1"/>
          </p:cNvSpPr>
          <p:nvPr>
            <p:ph type="title"/>
          </p:nvPr>
        </p:nvSpPr>
        <p:spPr>
          <a:xfrm>
            <a:off x="876300" y="571411"/>
            <a:ext cx="8648700" cy="1338828"/>
          </a:xfrm>
        </p:spPr>
        <p:txBody>
          <a:bodyPr/>
          <a:lstStyle/>
          <a:p>
            <a:r>
              <a:rPr lang="en-US" dirty="0"/>
              <a:t>Statistics</a:t>
            </a:r>
            <a:br>
              <a:rPr lang="en-US" dirty="0"/>
            </a:br>
            <a:r>
              <a:rPr lang="en-US" dirty="0">
                <a:solidFill>
                  <a:schemeClr val="accent1"/>
                </a:solidFill>
              </a:rPr>
              <a:t>Key Performance Metrics</a:t>
            </a:r>
          </a:p>
        </p:txBody>
      </p:sp>
      <p:sp>
        <p:nvSpPr>
          <p:cNvPr id="3" name="Slide Number Placeholder 2">
            <a:extLst>
              <a:ext uri="{FF2B5EF4-FFF2-40B4-BE49-F238E27FC236}">
                <a16:creationId xmlns:a16="http://schemas.microsoft.com/office/drawing/2014/main" id="{5532AD3E-E12D-4E71-8293-867DDE6CF51D}"/>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13</a:t>
            </a:fld>
            <a:endParaRPr dirty="0"/>
          </a:p>
        </p:txBody>
      </p:sp>
      <p:grpSp>
        <p:nvGrpSpPr>
          <p:cNvPr id="5" name="Group 4">
            <a:extLst>
              <a:ext uri="{FF2B5EF4-FFF2-40B4-BE49-F238E27FC236}">
                <a16:creationId xmlns:a16="http://schemas.microsoft.com/office/drawing/2014/main" id="{6E2B7365-6C5D-4873-A465-932F8EEB4E15}"/>
              </a:ext>
            </a:extLst>
          </p:cNvPr>
          <p:cNvGrpSpPr/>
          <p:nvPr/>
        </p:nvGrpSpPr>
        <p:grpSpPr>
          <a:xfrm>
            <a:off x="1785810" y="2355882"/>
            <a:ext cx="13667501" cy="769441"/>
            <a:chOff x="11202436" y="3815917"/>
            <a:chExt cx="13667501" cy="769441"/>
          </a:xfrm>
        </p:grpSpPr>
        <p:sp>
          <p:nvSpPr>
            <p:cNvPr id="6" name="TextBox 5">
              <a:extLst>
                <a:ext uri="{FF2B5EF4-FFF2-40B4-BE49-F238E27FC236}">
                  <a16:creationId xmlns:a16="http://schemas.microsoft.com/office/drawing/2014/main" id="{5E947222-DA8A-4001-BBB4-652B7A002F1A}"/>
                </a:ext>
              </a:extLst>
            </p:cNvPr>
            <p:cNvSpPr txBox="1"/>
            <p:nvPr/>
          </p:nvSpPr>
          <p:spPr>
            <a:xfrm>
              <a:off x="11865231" y="3815917"/>
              <a:ext cx="13004706" cy="769441"/>
            </a:xfrm>
            <a:prstGeom prst="rect">
              <a:avLst/>
            </a:prstGeom>
            <a:noFill/>
          </p:spPr>
          <p:txBody>
            <a:bodyPr wrap="square" rtlCol="0">
              <a:spAutoFit/>
            </a:bodyPr>
            <a:lstStyle/>
            <a:p>
              <a:r>
                <a:rPr lang="en-US" sz="4400" dirty="0"/>
                <a:t>Coverage across US and Canada.</a:t>
              </a:r>
              <a:endParaRPr lang="uk-UA" sz="4400" dirty="0">
                <a:latin typeface="+mj-lt"/>
              </a:endParaRPr>
            </a:p>
          </p:txBody>
        </p:sp>
        <p:sp>
          <p:nvSpPr>
            <p:cNvPr id="7" name="Freeform 29">
              <a:extLst>
                <a:ext uri="{FF2B5EF4-FFF2-40B4-BE49-F238E27FC236}">
                  <a16:creationId xmlns:a16="http://schemas.microsoft.com/office/drawing/2014/main" id="{2AFF100E-C196-4485-9653-8FC020523F15}"/>
                </a:ext>
              </a:extLst>
            </p:cNvPr>
            <p:cNvSpPr>
              <a:spLocks noEditPoints="1"/>
            </p:cNvSpPr>
            <p:nvPr/>
          </p:nvSpPr>
          <p:spPr bwMode="auto">
            <a:xfrm>
              <a:off x="11202436" y="4016816"/>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8" name="Group 7">
            <a:extLst>
              <a:ext uri="{FF2B5EF4-FFF2-40B4-BE49-F238E27FC236}">
                <a16:creationId xmlns:a16="http://schemas.microsoft.com/office/drawing/2014/main" id="{9278EBCC-CD93-4A2B-8CFE-194FAABA4D4C}"/>
              </a:ext>
            </a:extLst>
          </p:cNvPr>
          <p:cNvGrpSpPr/>
          <p:nvPr/>
        </p:nvGrpSpPr>
        <p:grpSpPr>
          <a:xfrm>
            <a:off x="1785810" y="4939563"/>
            <a:ext cx="13134101" cy="1446550"/>
            <a:chOff x="11202436" y="4154472"/>
            <a:chExt cx="13134101" cy="1446550"/>
          </a:xfrm>
        </p:grpSpPr>
        <p:sp>
          <p:nvSpPr>
            <p:cNvPr id="9" name="TextBox 8">
              <a:extLst>
                <a:ext uri="{FF2B5EF4-FFF2-40B4-BE49-F238E27FC236}">
                  <a16:creationId xmlns:a16="http://schemas.microsoft.com/office/drawing/2014/main" id="{59068D8B-0F13-4AE9-A612-7173A1569857}"/>
                </a:ext>
              </a:extLst>
            </p:cNvPr>
            <p:cNvSpPr txBox="1"/>
            <p:nvPr/>
          </p:nvSpPr>
          <p:spPr>
            <a:xfrm>
              <a:off x="11865231" y="4154472"/>
              <a:ext cx="12471306" cy="1446550"/>
            </a:xfrm>
            <a:prstGeom prst="rect">
              <a:avLst/>
            </a:prstGeom>
            <a:noFill/>
          </p:spPr>
          <p:txBody>
            <a:bodyPr wrap="square" rtlCol="0">
              <a:spAutoFit/>
            </a:bodyPr>
            <a:lstStyle/>
            <a:p>
              <a:r>
                <a:rPr lang="en-US" sz="4400" dirty="0"/>
                <a:t>Average 2.5 million minutes of phone traffic per month.</a:t>
              </a:r>
              <a:endParaRPr lang="uk-UA" sz="4400" dirty="0">
                <a:solidFill>
                  <a:schemeClr val="accent1"/>
                </a:solidFill>
                <a:latin typeface="+mj-lt"/>
              </a:endParaRPr>
            </a:p>
          </p:txBody>
        </p:sp>
        <p:sp>
          <p:nvSpPr>
            <p:cNvPr id="10" name="Freeform 29">
              <a:extLst>
                <a:ext uri="{FF2B5EF4-FFF2-40B4-BE49-F238E27FC236}">
                  <a16:creationId xmlns:a16="http://schemas.microsoft.com/office/drawing/2014/main" id="{5E257C4B-1838-4670-889C-E2A49882446F}"/>
                </a:ext>
              </a:extLst>
            </p:cNvPr>
            <p:cNvSpPr>
              <a:spLocks noEditPoints="1"/>
            </p:cNvSpPr>
            <p:nvPr/>
          </p:nvSpPr>
          <p:spPr bwMode="auto">
            <a:xfrm>
              <a:off x="11202436" y="4296741"/>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dirty="0"/>
            </a:p>
          </p:txBody>
        </p:sp>
      </p:grpSp>
      <p:grpSp>
        <p:nvGrpSpPr>
          <p:cNvPr id="11" name="Group 10">
            <a:extLst>
              <a:ext uri="{FF2B5EF4-FFF2-40B4-BE49-F238E27FC236}">
                <a16:creationId xmlns:a16="http://schemas.microsoft.com/office/drawing/2014/main" id="{B28A8E40-0E1D-498F-9AA3-28642E8076CA}"/>
              </a:ext>
            </a:extLst>
          </p:cNvPr>
          <p:cNvGrpSpPr/>
          <p:nvPr/>
        </p:nvGrpSpPr>
        <p:grpSpPr>
          <a:xfrm>
            <a:off x="1785810" y="3647722"/>
            <a:ext cx="11762501" cy="769441"/>
            <a:chOff x="11202436" y="3815917"/>
            <a:chExt cx="11762501" cy="769441"/>
          </a:xfrm>
        </p:grpSpPr>
        <p:sp>
          <p:nvSpPr>
            <p:cNvPr id="12" name="TextBox 11">
              <a:extLst>
                <a:ext uri="{FF2B5EF4-FFF2-40B4-BE49-F238E27FC236}">
                  <a16:creationId xmlns:a16="http://schemas.microsoft.com/office/drawing/2014/main" id="{8FCFE13C-61EF-4667-98E3-3450182B1C3D}"/>
                </a:ext>
              </a:extLst>
            </p:cNvPr>
            <p:cNvSpPr txBox="1"/>
            <p:nvPr/>
          </p:nvSpPr>
          <p:spPr>
            <a:xfrm>
              <a:off x="11865231" y="3815917"/>
              <a:ext cx="11099706" cy="769441"/>
            </a:xfrm>
            <a:prstGeom prst="rect">
              <a:avLst/>
            </a:prstGeom>
            <a:noFill/>
          </p:spPr>
          <p:txBody>
            <a:bodyPr wrap="square" rtlCol="0">
              <a:spAutoFit/>
            </a:bodyPr>
            <a:lstStyle/>
            <a:p>
              <a:r>
                <a:rPr lang="en-US" sz="4400" dirty="0"/>
                <a:t>99.999% uptime for previous 36 months.</a:t>
              </a:r>
            </a:p>
          </p:txBody>
        </p:sp>
        <p:sp>
          <p:nvSpPr>
            <p:cNvPr id="13" name="Freeform 29">
              <a:extLst>
                <a:ext uri="{FF2B5EF4-FFF2-40B4-BE49-F238E27FC236}">
                  <a16:creationId xmlns:a16="http://schemas.microsoft.com/office/drawing/2014/main" id="{41B2590D-2AA5-4677-823D-9AABDA252703}"/>
                </a:ext>
              </a:extLst>
            </p:cNvPr>
            <p:cNvSpPr>
              <a:spLocks noEditPoints="1"/>
            </p:cNvSpPr>
            <p:nvPr/>
          </p:nvSpPr>
          <p:spPr bwMode="auto">
            <a:xfrm>
              <a:off x="11202436" y="4011262"/>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
        <p:nvSpPr>
          <p:cNvPr id="15" name="TextBox 14">
            <a:extLst>
              <a:ext uri="{FF2B5EF4-FFF2-40B4-BE49-F238E27FC236}">
                <a16:creationId xmlns:a16="http://schemas.microsoft.com/office/drawing/2014/main" id="{F895B617-0158-469A-A02E-24CE4429B50F}"/>
              </a:ext>
            </a:extLst>
          </p:cNvPr>
          <p:cNvSpPr txBox="1"/>
          <p:nvPr/>
        </p:nvSpPr>
        <p:spPr>
          <a:xfrm>
            <a:off x="2449678" y="6809402"/>
            <a:ext cx="11631691" cy="769441"/>
          </a:xfrm>
          <a:prstGeom prst="rect">
            <a:avLst/>
          </a:prstGeom>
          <a:noFill/>
        </p:spPr>
        <p:txBody>
          <a:bodyPr wrap="square" rtlCol="0">
            <a:spAutoFit/>
          </a:bodyPr>
          <a:lstStyle/>
          <a:p>
            <a:r>
              <a:rPr lang="en-US" sz="4400" dirty="0"/>
              <a:t>Average 900,000 phone calls per month</a:t>
            </a:r>
            <a:endParaRPr lang="uk-UA" sz="4400" dirty="0">
              <a:solidFill>
                <a:schemeClr val="accent1"/>
              </a:solidFill>
              <a:latin typeface="+mj-lt"/>
            </a:endParaRPr>
          </a:p>
        </p:txBody>
      </p:sp>
      <p:sp>
        <p:nvSpPr>
          <p:cNvPr id="18" name="Freeform 29">
            <a:extLst>
              <a:ext uri="{FF2B5EF4-FFF2-40B4-BE49-F238E27FC236}">
                <a16:creationId xmlns:a16="http://schemas.microsoft.com/office/drawing/2014/main" id="{EB2AE46A-8DC7-4C2B-80FE-1B496F12226F}"/>
              </a:ext>
            </a:extLst>
          </p:cNvPr>
          <p:cNvSpPr>
            <a:spLocks noEditPoints="1"/>
          </p:cNvSpPr>
          <p:nvPr/>
        </p:nvSpPr>
        <p:spPr bwMode="auto">
          <a:xfrm>
            <a:off x="1789839" y="6951673"/>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dirty="0"/>
          </a:p>
        </p:txBody>
      </p:sp>
    </p:spTree>
    <p:extLst>
      <p:ext uri="{BB962C8B-B14F-4D97-AF65-F5344CB8AC3E}">
        <p14:creationId xmlns:p14="http://schemas.microsoft.com/office/powerpoint/2010/main" val="4812315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BB73-C331-4A2A-860F-27D5E3E87978}"/>
              </a:ext>
            </a:extLst>
          </p:cNvPr>
          <p:cNvSpPr>
            <a:spLocks noGrp="1"/>
          </p:cNvSpPr>
          <p:nvPr>
            <p:ph type="title"/>
          </p:nvPr>
        </p:nvSpPr>
        <p:spPr>
          <a:xfrm>
            <a:off x="876300" y="571411"/>
            <a:ext cx="7505700" cy="1338828"/>
          </a:xfrm>
        </p:spPr>
        <p:txBody>
          <a:bodyPr/>
          <a:lstStyle/>
          <a:p>
            <a:r>
              <a:rPr lang="en-US" dirty="0"/>
              <a:t>Our Phones</a:t>
            </a:r>
            <a:br>
              <a:rPr lang="en-US" dirty="0"/>
            </a:br>
            <a:r>
              <a:rPr lang="en-US" dirty="0">
                <a:solidFill>
                  <a:schemeClr val="accent1"/>
                </a:solidFill>
              </a:rPr>
              <a:t>All With Great Call Quality</a:t>
            </a:r>
          </a:p>
        </p:txBody>
      </p:sp>
      <p:sp>
        <p:nvSpPr>
          <p:cNvPr id="3" name="Slide Number Placeholder 2">
            <a:extLst>
              <a:ext uri="{FF2B5EF4-FFF2-40B4-BE49-F238E27FC236}">
                <a16:creationId xmlns:a16="http://schemas.microsoft.com/office/drawing/2014/main" id="{DB9C3F95-7CD8-4056-8A75-9D5CA5257A45}"/>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14</a:t>
            </a:fld>
            <a:endParaRPr dirty="0"/>
          </a:p>
        </p:txBody>
      </p:sp>
      <p:pic>
        <p:nvPicPr>
          <p:cNvPr id="5" name="Picture 4" descr="A picture containing electronics, remote, monitor, computer&#10;&#10;Description automatically generated">
            <a:extLst>
              <a:ext uri="{FF2B5EF4-FFF2-40B4-BE49-F238E27FC236}">
                <a16:creationId xmlns:a16="http://schemas.microsoft.com/office/drawing/2014/main" id="{A33FB6FC-B844-4332-8C35-64031EF23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893821"/>
            <a:ext cx="4571863" cy="3825291"/>
          </a:xfrm>
          <a:prstGeom prst="rect">
            <a:avLst/>
          </a:prstGeom>
        </p:spPr>
      </p:pic>
      <p:pic>
        <p:nvPicPr>
          <p:cNvPr id="13" name="Picture 12" descr="A close up of electronics&#10;&#10;Description automatically generated">
            <a:extLst>
              <a:ext uri="{FF2B5EF4-FFF2-40B4-BE49-F238E27FC236}">
                <a16:creationId xmlns:a16="http://schemas.microsoft.com/office/drawing/2014/main" id="{AEE18163-9D6C-46D9-BAD1-607FB827D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847" y="6001667"/>
            <a:ext cx="4906414" cy="3919055"/>
          </a:xfrm>
          <a:prstGeom prst="rect">
            <a:avLst/>
          </a:prstGeom>
        </p:spPr>
      </p:pic>
      <p:pic>
        <p:nvPicPr>
          <p:cNvPr id="15" name="Picture 14" descr="Screen of a cell phone&#10;&#10;Description automatically generated">
            <a:extLst>
              <a:ext uri="{FF2B5EF4-FFF2-40B4-BE49-F238E27FC236}">
                <a16:creationId xmlns:a16="http://schemas.microsoft.com/office/drawing/2014/main" id="{BB5B31D0-A26A-4C28-A009-737EF7459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9249" y="5823851"/>
            <a:ext cx="3838575" cy="3943350"/>
          </a:xfrm>
          <a:prstGeom prst="rect">
            <a:avLst/>
          </a:prstGeom>
        </p:spPr>
      </p:pic>
      <p:sp>
        <p:nvSpPr>
          <p:cNvPr id="16" name="TextBox 15">
            <a:extLst>
              <a:ext uri="{FF2B5EF4-FFF2-40B4-BE49-F238E27FC236}">
                <a16:creationId xmlns:a16="http://schemas.microsoft.com/office/drawing/2014/main" id="{827B2609-0F21-4F21-8359-48C49A2EFDE1}"/>
              </a:ext>
            </a:extLst>
          </p:cNvPr>
          <p:cNvSpPr txBox="1"/>
          <p:nvPr/>
        </p:nvSpPr>
        <p:spPr>
          <a:xfrm>
            <a:off x="9096801" y="5524500"/>
            <a:ext cx="2266967" cy="400110"/>
          </a:xfrm>
          <a:prstGeom prst="rect">
            <a:avLst/>
          </a:prstGeom>
          <a:noFill/>
        </p:spPr>
        <p:txBody>
          <a:bodyPr wrap="none" rtlCol="0">
            <a:spAutoFit/>
          </a:bodyPr>
          <a:lstStyle/>
          <a:p>
            <a:r>
              <a:rPr lang="en-US" sz="2000" dirty="0"/>
              <a:t>Color Desk Phone</a:t>
            </a:r>
          </a:p>
        </p:txBody>
      </p:sp>
      <p:sp>
        <p:nvSpPr>
          <p:cNvPr id="17" name="TextBox 16">
            <a:extLst>
              <a:ext uri="{FF2B5EF4-FFF2-40B4-BE49-F238E27FC236}">
                <a16:creationId xmlns:a16="http://schemas.microsoft.com/office/drawing/2014/main" id="{FBED9C16-0696-4B4D-AADF-B557BCAD6851}"/>
              </a:ext>
            </a:extLst>
          </p:cNvPr>
          <p:cNvSpPr txBox="1"/>
          <p:nvPr/>
        </p:nvSpPr>
        <p:spPr>
          <a:xfrm>
            <a:off x="3684658" y="5546739"/>
            <a:ext cx="1582484" cy="400110"/>
          </a:xfrm>
          <a:prstGeom prst="rect">
            <a:avLst/>
          </a:prstGeom>
          <a:noFill/>
        </p:spPr>
        <p:txBody>
          <a:bodyPr wrap="none" rtlCol="0">
            <a:spAutoFit/>
          </a:bodyPr>
          <a:lstStyle/>
          <a:p>
            <a:r>
              <a:rPr lang="en-US" sz="2000" dirty="0"/>
              <a:t>Desk Phone</a:t>
            </a:r>
          </a:p>
        </p:txBody>
      </p:sp>
      <p:sp>
        <p:nvSpPr>
          <p:cNvPr id="18" name="TextBox 17">
            <a:extLst>
              <a:ext uri="{FF2B5EF4-FFF2-40B4-BE49-F238E27FC236}">
                <a16:creationId xmlns:a16="http://schemas.microsoft.com/office/drawing/2014/main" id="{DFD5E7EF-8A04-41D6-92F4-9466151696E2}"/>
              </a:ext>
            </a:extLst>
          </p:cNvPr>
          <p:cNvSpPr txBox="1"/>
          <p:nvPr/>
        </p:nvSpPr>
        <p:spPr>
          <a:xfrm>
            <a:off x="13875734" y="5546739"/>
            <a:ext cx="2279791" cy="400110"/>
          </a:xfrm>
          <a:prstGeom prst="rect">
            <a:avLst/>
          </a:prstGeom>
          <a:noFill/>
        </p:spPr>
        <p:txBody>
          <a:bodyPr wrap="none" rtlCol="0">
            <a:spAutoFit/>
          </a:bodyPr>
          <a:lstStyle/>
          <a:p>
            <a:r>
              <a:rPr lang="en-US" sz="2000" dirty="0"/>
              <a:t>Side Car Directory</a:t>
            </a:r>
          </a:p>
        </p:txBody>
      </p:sp>
      <p:sp>
        <p:nvSpPr>
          <p:cNvPr id="19" name="TextBox 18">
            <a:extLst>
              <a:ext uri="{FF2B5EF4-FFF2-40B4-BE49-F238E27FC236}">
                <a16:creationId xmlns:a16="http://schemas.microsoft.com/office/drawing/2014/main" id="{43C58200-F9FB-42D9-921D-F2A8D481E428}"/>
              </a:ext>
            </a:extLst>
          </p:cNvPr>
          <p:cNvSpPr txBox="1"/>
          <p:nvPr/>
        </p:nvSpPr>
        <p:spPr>
          <a:xfrm>
            <a:off x="11407719" y="9742906"/>
            <a:ext cx="1981633" cy="400110"/>
          </a:xfrm>
          <a:prstGeom prst="rect">
            <a:avLst/>
          </a:prstGeom>
          <a:noFill/>
        </p:spPr>
        <p:txBody>
          <a:bodyPr wrap="none" rtlCol="0">
            <a:spAutoFit/>
          </a:bodyPr>
          <a:lstStyle/>
          <a:p>
            <a:r>
              <a:rPr lang="en-US" sz="2000" dirty="0"/>
              <a:t>Wireless Phone</a:t>
            </a:r>
          </a:p>
        </p:txBody>
      </p:sp>
      <p:sp>
        <p:nvSpPr>
          <p:cNvPr id="20" name="TextBox 19">
            <a:extLst>
              <a:ext uri="{FF2B5EF4-FFF2-40B4-BE49-F238E27FC236}">
                <a16:creationId xmlns:a16="http://schemas.microsoft.com/office/drawing/2014/main" id="{B5641DA8-AD04-47A7-A205-227923F9267D}"/>
              </a:ext>
            </a:extLst>
          </p:cNvPr>
          <p:cNvSpPr txBox="1"/>
          <p:nvPr/>
        </p:nvSpPr>
        <p:spPr>
          <a:xfrm>
            <a:off x="5648010" y="9742906"/>
            <a:ext cx="3078087" cy="400110"/>
          </a:xfrm>
          <a:prstGeom prst="rect">
            <a:avLst/>
          </a:prstGeom>
          <a:noFill/>
        </p:spPr>
        <p:txBody>
          <a:bodyPr wrap="none" rtlCol="0">
            <a:spAutoFit/>
          </a:bodyPr>
          <a:lstStyle/>
          <a:p>
            <a:r>
              <a:rPr lang="en-US" sz="2000" dirty="0"/>
              <a:t>Conference Room Phone</a:t>
            </a:r>
          </a:p>
        </p:txBody>
      </p:sp>
      <p:pic>
        <p:nvPicPr>
          <p:cNvPr id="9" name="Picture 8" descr="A close up of electronics&#10;&#10;Description automatically generated">
            <a:extLst>
              <a:ext uri="{FF2B5EF4-FFF2-40B4-BE49-F238E27FC236}">
                <a16:creationId xmlns:a16="http://schemas.microsoft.com/office/drawing/2014/main" id="{D37F0A79-CABB-45B0-A60F-B12757E32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2079838"/>
            <a:ext cx="4321159" cy="3494331"/>
          </a:xfrm>
          <a:prstGeom prst="rect">
            <a:avLst/>
          </a:prstGeom>
        </p:spPr>
      </p:pic>
      <p:pic>
        <p:nvPicPr>
          <p:cNvPr id="21" name="Picture 20" descr="A close up of electronics&#10;&#10;Description automatically generated">
            <a:extLst>
              <a:ext uri="{FF2B5EF4-FFF2-40B4-BE49-F238E27FC236}">
                <a16:creationId xmlns:a16="http://schemas.microsoft.com/office/drawing/2014/main" id="{75EA7BC7-5C45-403C-82C3-B8EFAA0A776F}"/>
              </a:ext>
            </a:extLst>
          </p:cNvPr>
          <p:cNvPicPr>
            <a:picLocks noChangeAspect="1"/>
          </p:cNvPicPr>
          <p:nvPr/>
        </p:nvPicPr>
        <p:blipFill rotWithShape="1">
          <a:blip r:embed="rId6">
            <a:extLst>
              <a:ext uri="{28A0092B-C50C-407E-A947-70E740481C1C}">
                <a14:useLocalDpi xmlns:a14="http://schemas.microsoft.com/office/drawing/2010/main" val="0"/>
              </a:ext>
            </a:extLst>
          </a:blip>
          <a:srcRect b="4176"/>
          <a:stretch/>
        </p:blipFill>
        <p:spPr>
          <a:xfrm>
            <a:off x="12956893" y="2001882"/>
            <a:ext cx="4264307" cy="3429825"/>
          </a:xfrm>
          <a:prstGeom prst="rect">
            <a:avLst/>
          </a:prstGeom>
        </p:spPr>
      </p:pic>
    </p:spTree>
    <p:extLst>
      <p:ext uri="{BB962C8B-B14F-4D97-AF65-F5344CB8AC3E}">
        <p14:creationId xmlns:p14="http://schemas.microsoft.com/office/powerpoint/2010/main" val="4039621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6134100" cy="1338828"/>
          </a:xfrm>
        </p:spPr>
        <p:txBody>
          <a:bodyPr/>
          <a:lstStyle/>
          <a:p>
            <a:r>
              <a:rPr lang="en-US" dirty="0">
                <a:solidFill>
                  <a:schemeClr val="tx2">
                    <a:lumMod val="50000"/>
                  </a:schemeClr>
                </a:solidFill>
              </a:rPr>
              <a:t>Independent Reviews</a:t>
            </a:r>
            <a:br>
              <a:rPr lang="en-US" dirty="0"/>
            </a:br>
            <a:r>
              <a:rPr lang="en-US" dirty="0">
                <a:solidFill>
                  <a:schemeClr val="accent1"/>
                </a:solidFill>
              </a:rPr>
              <a:t>G2 Crowd</a:t>
            </a:r>
            <a:endParaRPr lang="uk-UA" dirty="0">
              <a:solidFill>
                <a:schemeClr val="accent1"/>
              </a:solidFill>
            </a:endParaRPr>
          </a:p>
        </p:txBody>
      </p:sp>
      <p:sp>
        <p:nvSpPr>
          <p:cNvPr id="3" name="Slide Number Placeholder 2"/>
          <p:cNvSpPr>
            <a:spLocks noGrp="1"/>
          </p:cNvSpPr>
          <p:nvPr>
            <p:ph type="sldNum" sz="quarter" idx="10"/>
          </p:nvPr>
        </p:nvSpPr>
        <p:spPr/>
        <p:txBody>
          <a:bodyPr/>
          <a:lstStyle/>
          <a:p>
            <a:pPr algn="l"/>
            <a:r>
              <a:rPr lang="en-US" dirty="0"/>
              <a:t>page</a:t>
            </a:r>
          </a:p>
          <a:p>
            <a:pPr algn="l"/>
            <a:r>
              <a:rPr lang="en-US" dirty="0"/>
              <a:t>0</a:t>
            </a:r>
            <a:fld id="{37D409AB-2201-4E18-8A34-C31753AD9B06}" type="slidenum">
              <a:rPr smtClean="0"/>
              <a:pPr algn="l"/>
              <a:t>15</a:t>
            </a:fld>
            <a:endParaRPr dirty="0"/>
          </a:p>
        </p:txBody>
      </p:sp>
      <p:grpSp>
        <p:nvGrpSpPr>
          <p:cNvPr id="4" name="Group 3"/>
          <p:cNvGrpSpPr/>
          <p:nvPr/>
        </p:nvGrpSpPr>
        <p:grpSpPr>
          <a:xfrm>
            <a:off x="3688076" y="2612816"/>
            <a:ext cx="10953323" cy="1150178"/>
            <a:chOff x="3807190" y="2612814"/>
            <a:chExt cx="12426561" cy="1304877"/>
          </a:xfrm>
        </p:grpSpPr>
        <p:sp>
          <p:nvSpPr>
            <p:cNvPr id="8" name="TextBox 7"/>
            <p:cNvSpPr txBox="1"/>
            <p:nvPr/>
          </p:nvSpPr>
          <p:spPr>
            <a:xfrm>
              <a:off x="3807191" y="2612814"/>
              <a:ext cx="7592937" cy="733263"/>
            </a:xfrm>
            <a:prstGeom prst="rect">
              <a:avLst/>
            </a:prstGeom>
            <a:noFill/>
          </p:spPr>
          <p:txBody>
            <a:bodyPr wrap="square" rtlCol="0">
              <a:spAutoFit/>
            </a:bodyPr>
            <a:lstStyle/>
            <a:p>
              <a:r>
                <a:rPr lang="en-US" dirty="0"/>
                <a:t>#1 in </a:t>
              </a:r>
              <a:r>
                <a:rPr lang="en-US" sz="3600" dirty="0">
                  <a:solidFill>
                    <a:schemeClr val="accent1"/>
                  </a:solidFill>
                  <a:latin typeface="+mj-lt"/>
                </a:rPr>
                <a:t>Quality of support</a:t>
              </a:r>
              <a:endParaRPr lang="uk-UA" sz="3600" dirty="0">
                <a:solidFill>
                  <a:schemeClr val="accent1"/>
                </a:solidFill>
                <a:latin typeface="+mj-lt"/>
              </a:endParaRPr>
            </a:p>
          </p:txBody>
        </p:sp>
        <p:sp>
          <p:nvSpPr>
            <p:cNvPr id="9" name="TextBox 8"/>
            <p:cNvSpPr txBox="1"/>
            <p:nvPr/>
          </p:nvSpPr>
          <p:spPr>
            <a:xfrm>
              <a:off x="3807190" y="3322656"/>
              <a:ext cx="12426561" cy="595035"/>
            </a:xfrm>
            <a:prstGeom prst="rect">
              <a:avLst/>
            </a:prstGeom>
            <a:noFill/>
          </p:spPr>
          <p:txBody>
            <a:bodyPr wrap="square" rtlCol="0">
              <a:spAutoFit/>
            </a:bodyPr>
            <a:lstStyle/>
            <a:p>
              <a:r>
                <a:rPr lang="en-US" sz="2000" dirty="0">
                  <a:solidFill>
                    <a:schemeClr val="tx2"/>
                  </a:solidFill>
                </a:rPr>
                <a:t>99% loop vs 83% industry avg</a:t>
              </a:r>
              <a:endParaRPr lang="uk-UA" sz="2000" dirty="0">
                <a:solidFill>
                  <a:schemeClr val="tx2"/>
                </a:solidFill>
              </a:endParaRPr>
            </a:p>
          </p:txBody>
        </p:sp>
      </p:grpSp>
      <p:grpSp>
        <p:nvGrpSpPr>
          <p:cNvPr id="42" name="Group 41">
            <a:extLst>
              <a:ext uri="{FF2B5EF4-FFF2-40B4-BE49-F238E27FC236}">
                <a16:creationId xmlns:a16="http://schemas.microsoft.com/office/drawing/2014/main" id="{4DCEDEDE-6660-7442-8378-8FDE11D99EE4}"/>
              </a:ext>
            </a:extLst>
          </p:cNvPr>
          <p:cNvGrpSpPr/>
          <p:nvPr/>
        </p:nvGrpSpPr>
        <p:grpSpPr>
          <a:xfrm>
            <a:off x="3688076" y="4030487"/>
            <a:ext cx="10953323" cy="1180305"/>
            <a:chOff x="3807190" y="2612814"/>
            <a:chExt cx="12426561" cy="1339058"/>
          </a:xfrm>
        </p:grpSpPr>
        <p:sp>
          <p:nvSpPr>
            <p:cNvPr id="45" name="TextBox 44">
              <a:extLst>
                <a:ext uri="{FF2B5EF4-FFF2-40B4-BE49-F238E27FC236}">
                  <a16:creationId xmlns:a16="http://schemas.microsoft.com/office/drawing/2014/main" id="{77D252CC-5493-1947-A1BC-FA3D13C8ED2B}"/>
                </a:ext>
              </a:extLst>
            </p:cNvPr>
            <p:cNvSpPr txBox="1"/>
            <p:nvPr/>
          </p:nvSpPr>
          <p:spPr>
            <a:xfrm>
              <a:off x="3807190" y="2612814"/>
              <a:ext cx="11554781" cy="733264"/>
            </a:xfrm>
            <a:prstGeom prst="rect">
              <a:avLst/>
            </a:prstGeom>
            <a:noFill/>
          </p:spPr>
          <p:txBody>
            <a:bodyPr wrap="square" rtlCol="0">
              <a:spAutoFit/>
            </a:bodyPr>
            <a:lstStyle/>
            <a:p>
              <a:r>
                <a:rPr lang="en-US" dirty="0"/>
                <a:t>#1 in </a:t>
              </a:r>
              <a:r>
                <a:rPr lang="en-US" sz="3600" dirty="0">
                  <a:solidFill>
                    <a:schemeClr val="accent1"/>
                  </a:solidFill>
                  <a:latin typeface="+mj-lt"/>
                </a:rPr>
                <a:t>Ease of doing business with</a:t>
              </a:r>
              <a:endParaRPr lang="uk-UA" sz="3600" dirty="0">
                <a:solidFill>
                  <a:schemeClr val="accent1"/>
                </a:solidFill>
                <a:latin typeface="+mj-lt"/>
              </a:endParaRPr>
            </a:p>
          </p:txBody>
        </p:sp>
        <p:sp>
          <p:nvSpPr>
            <p:cNvPr id="46" name="TextBox 45">
              <a:extLst>
                <a:ext uri="{FF2B5EF4-FFF2-40B4-BE49-F238E27FC236}">
                  <a16:creationId xmlns:a16="http://schemas.microsoft.com/office/drawing/2014/main" id="{51514A67-7703-DF4E-9EC4-F649B61C623D}"/>
                </a:ext>
              </a:extLst>
            </p:cNvPr>
            <p:cNvSpPr txBox="1"/>
            <p:nvPr/>
          </p:nvSpPr>
          <p:spPr>
            <a:xfrm>
              <a:off x="3807190" y="3356838"/>
              <a:ext cx="12426561" cy="595034"/>
            </a:xfrm>
            <a:prstGeom prst="rect">
              <a:avLst/>
            </a:prstGeom>
            <a:noFill/>
          </p:spPr>
          <p:txBody>
            <a:bodyPr wrap="square" rtlCol="0">
              <a:spAutoFit/>
            </a:bodyPr>
            <a:lstStyle/>
            <a:p>
              <a:r>
                <a:rPr lang="en-US" sz="2000" dirty="0">
                  <a:solidFill>
                    <a:schemeClr val="tx2"/>
                  </a:solidFill>
                </a:rPr>
                <a:t>99% loop vs 84% industry avg</a:t>
              </a:r>
              <a:endParaRPr lang="uk-UA" sz="2000" dirty="0">
                <a:solidFill>
                  <a:schemeClr val="tx2"/>
                </a:solidFill>
              </a:endParaRPr>
            </a:p>
          </p:txBody>
        </p:sp>
      </p:grpSp>
      <p:grpSp>
        <p:nvGrpSpPr>
          <p:cNvPr id="48" name="Group 47">
            <a:extLst>
              <a:ext uri="{FF2B5EF4-FFF2-40B4-BE49-F238E27FC236}">
                <a16:creationId xmlns:a16="http://schemas.microsoft.com/office/drawing/2014/main" id="{5D512813-4006-5641-A037-3758CBCA7CEB}"/>
              </a:ext>
            </a:extLst>
          </p:cNvPr>
          <p:cNvGrpSpPr/>
          <p:nvPr/>
        </p:nvGrpSpPr>
        <p:grpSpPr>
          <a:xfrm>
            <a:off x="3688076" y="5490694"/>
            <a:ext cx="10953323" cy="1167899"/>
            <a:chOff x="3807190" y="2612814"/>
            <a:chExt cx="12426561" cy="1324983"/>
          </a:xfrm>
        </p:grpSpPr>
        <p:sp>
          <p:nvSpPr>
            <p:cNvPr id="51" name="TextBox 50">
              <a:extLst>
                <a:ext uri="{FF2B5EF4-FFF2-40B4-BE49-F238E27FC236}">
                  <a16:creationId xmlns:a16="http://schemas.microsoft.com/office/drawing/2014/main" id="{AB7A9494-DBC8-D340-9289-F21A6AD2AA50}"/>
                </a:ext>
              </a:extLst>
            </p:cNvPr>
            <p:cNvSpPr txBox="1"/>
            <p:nvPr/>
          </p:nvSpPr>
          <p:spPr>
            <a:xfrm>
              <a:off x="3807190" y="2612814"/>
              <a:ext cx="10308206" cy="733263"/>
            </a:xfrm>
            <a:prstGeom prst="rect">
              <a:avLst/>
            </a:prstGeom>
            <a:noFill/>
          </p:spPr>
          <p:txBody>
            <a:bodyPr wrap="square" rtlCol="0">
              <a:spAutoFit/>
            </a:bodyPr>
            <a:lstStyle/>
            <a:p>
              <a:r>
                <a:rPr lang="en-US" dirty="0"/>
                <a:t>#1 in </a:t>
              </a:r>
              <a:r>
                <a:rPr lang="en-US" sz="3600" dirty="0">
                  <a:solidFill>
                    <a:schemeClr val="accent1"/>
                  </a:solidFill>
                  <a:latin typeface="+mj-lt"/>
                </a:rPr>
                <a:t>Likelihood to recommend</a:t>
              </a:r>
              <a:endParaRPr lang="uk-UA" sz="3600" dirty="0">
                <a:solidFill>
                  <a:schemeClr val="accent1"/>
                </a:solidFill>
                <a:latin typeface="+mj-lt"/>
              </a:endParaRPr>
            </a:p>
          </p:txBody>
        </p:sp>
        <p:sp>
          <p:nvSpPr>
            <p:cNvPr id="52" name="TextBox 51">
              <a:extLst>
                <a:ext uri="{FF2B5EF4-FFF2-40B4-BE49-F238E27FC236}">
                  <a16:creationId xmlns:a16="http://schemas.microsoft.com/office/drawing/2014/main" id="{B1ABDCFA-D010-5B4D-8734-20A8602A83E3}"/>
                </a:ext>
              </a:extLst>
            </p:cNvPr>
            <p:cNvSpPr txBox="1"/>
            <p:nvPr/>
          </p:nvSpPr>
          <p:spPr>
            <a:xfrm>
              <a:off x="3807190" y="3342762"/>
              <a:ext cx="12426561" cy="595035"/>
            </a:xfrm>
            <a:prstGeom prst="rect">
              <a:avLst/>
            </a:prstGeom>
            <a:noFill/>
          </p:spPr>
          <p:txBody>
            <a:bodyPr wrap="square" rtlCol="0">
              <a:spAutoFit/>
            </a:bodyPr>
            <a:lstStyle/>
            <a:p>
              <a:r>
                <a:rPr lang="en-US" sz="2000" dirty="0">
                  <a:solidFill>
                    <a:schemeClr val="tx2"/>
                  </a:solidFill>
                </a:rPr>
                <a:t>96% loop vs 82% industry avg</a:t>
              </a:r>
              <a:endParaRPr lang="uk-UA" sz="2000" dirty="0">
                <a:solidFill>
                  <a:schemeClr val="tx2"/>
                </a:solidFill>
              </a:endParaRPr>
            </a:p>
          </p:txBody>
        </p:sp>
      </p:grpSp>
      <p:grpSp>
        <p:nvGrpSpPr>
          <p:cNvPr id="54" name="Group 53">
            <a:extLst>
              <a:ext uri="{FF2B5EF4-FFF2-40B4-BE49-F238E27FC236}">
                <a16:creationId xmlns:a16="http://schemas.microsoft.com/office/drawing/2014/main" id="{58E0AF08-0DA2-D941-B036-6428119BBB06}"/>
              </a:ext>
            </a:extLst>
          </p:cNvPr>
          <p:cNvGrpSpPr/>
          <p:nvPr/>
        </p:nvGrpSpPr>
        <p:grpSpPr>
          <a:xfrm>
            <a:off x="3688076" y="6941568"/>
            <a:ext cx="10953323" cy="1164823"/>
            <a:chOff x="3807190" y="2612814"/>
            <a:chExt cx="12426561" cy="1321494"/>
          </a:xfrm>
        </p:grpSpPr>
        <p:sp>
          <p:nvSpPr>
            <p:cNvPr id="57" name="TextBox 56">
              <a:extLst>
                <a:ext uri="{FF2B5EF4-FFF2-40B4-BE49-F238E27FC236}">
                  <a16:creationId xmlns:a16="http://schemas.microsoft.com/office/drawing/2014/main" id="{081F6657-D3E1-2946-A4E3-56EEF1897C8E}"/>
                </a:ext>
              </a:extLst>
            </p:cNvPr>
            <p:cNvSpPr txBox="1"/>
            <p:nvPr/>
          </p:nvSpPr>
          <p:spPr>
            <a:xfrm>
              <a:off x="3807191" y="2612814"/>
              <a:ext cx="7592937" cy="733264"/>
            </a:xfrm>
            <a:prstGeom prst="rect">
              <a:avLst/>
            </a:prstGeom>
            <a:noFill/>
          </p:spPr>
          <p:txBody>
            <a:bodyPr wrap="square" rtlCol="0">
              <a:spAutoFit/>
            </a:bodyPr>
            <a:lstStyle/>
            <a:p>
              <a:r>
                <a:rPr lang="en-US" dirty="0"/>
                <a:t>#1 in </a:t>
              </a:r>
              <a:r>
                <a:rPr lang="en-US" sz="3600" dirty="0">
                  <a:solidFill>
                    <a:schemeClr val="accent1"/>
                  </a:solidFill>
                  <a:latin typeface="+mj-lt"/>
                </a:rPr>
                <a:t>Ease of use </a:t>
              </a:r>
              <a:endParaRPr lang="uk-UA" sz="3600" dirty="0">
                <a:solidFill>
                  <a:schemeClr val="accent1"/>
                </a:solidFill>
                <a:latin typeface="+mj-lt"/>
              </a:endParaRPr>
            </a:p>
          </p:txBody>
        </p:sp>
        <p:sp>
          <p:nvSpPr>
            <p:cNvPr id="58" name="TextBox 57">
              <a:extLst>
                <a:ext uri="{FF2B5EF4-FFF2-40B4-BE49-F238E27FC236}">
                  <a16:creationId xmlns:a16="http://schemas.microsoft.com/office/drawing/2014/main" id="{46CD4DF3-F59F-AD44-945A-BDE5026DDF74}"/>
                </a:ext>
              </a:extLst>
            </p:cNvPr>
            <p:cNvSpPr txBox="1"/>
            <p:nvPr/>
          </p:nvSpPr>
          <p:spPr>
            <a:xfrm>
              <a:off x="3807190" y="3339273"/>
              <a:ext cx="12426561" cy="595035"/>
            </a:xfrm>
            <a:prstGeom prst="rect">
              <a:avLst/>
            </a:prstGeom>
            <a:noFill/>
          </p:spPr>
          <p:txBody>
            <a:bodyPr wrap="square" rtlCol="0">
              <a:spAutoFit/>
            </a:bodyPr>
            <a:lstStyle/>
            <a:p>
              <a:r>
                <a:rPr lang="en-US" sz="2000" dirty="0">
                  <a:solidFill>
                    <a:schemeClr val="tx2"/>
                  </a:solidFill>
                </a:rPr>
                <a:t>96% loop vs 86% industry avg</a:t>
              </a:r>
              <a:endParaRPr lang="uk-UA" sz="2000" dirty="0">
                <a:solidFill>
                  <a:schemeClr val="tx2"/>
                </a:solidFill>
              </a:endParaRPr>
            </a:p>
          </p:txBody>
        </p:sp>
      </p:grpSp>
      <p:cxnSp>
        <p:nvCxnSpPr>
          <p:cNvPr id="55" name="Straight Connector 54">
            <a:extLst>
              <a:ext uri="{FF2B5EF4-FFF2-40B4-BE49-F238E27FC236}">
                <a16:creationId xmlns:a16="http://schemas.microsoft.com/office/drawing/2014/main" id="{CA532D25-1034-C243-B90B-C250F6764EA7}"/>
              </a:ext>
            </a:extLst>
          </p:cNvPr>
          <p:cNvCxnSpPr>
            <a:cxnSpLocks/>
          </p:cNvCxnSpPr>
          <p:nvPr/>
        </p:nvCxnSpPr>
        <p:spPr>
          <a:xfrm>
            <a:off x="3505847" y="7032530"/>
            <a:ext cx="0" cy="892216"/>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ABC5C12A-93D1-B74E-A393-95B2172D5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763" y="7131891"/>
            <a:ext cx="778837" cy="792856"/>
          </a:xfrm>
          <a:prstGeom prst="rect">
            <a:avLst/>
          </a:prstGeom>
        </p:spPr>
      </p:pic>
      <p:cxnSp>
        <p:nvCxnSpPr>
          <p:cNvPr id="60" name="Straight Connector 59">
            <a:extLst>
              <a:ext uri="{FF2B5EF4-FFF2-40B4-BE49-F238E27FC236}">
                <a16:creationId xmlns:a16="http://schemas.microsoft.com/office/drawing/2014/main" id="{BE9A0850-5396-8749-AB44-E13D05B08DA8}"/>
              </a:ext>
            </a:extLst>
          </p:cNvPr>
          <p:cNvCxnSpPr>
            <a:cxnSpLocks/>
          </p:cNvCxnSpPr>
          <p:nvPr/>
        </p:nvCxnSpPr>
        <p:spPr>
          <a:xfrm>
            <a:off x="3505847" y="5597383"/>
            <a:ext cx="0" cy="892216"/>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FFF1664C-C745-B447-B73B-B26998223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763" y="5696744"/>
            <a:ext cx="778837" cy="792856"/>
          </a:xfrm>
          <a:prstGeom prst="rect">
            <a:avLst/>
          </a:prstGeom>
        </p:spPr>
      </p:pic>
      <p:cxnSp>
        <p:nvCxnSpPr>
          <p:cNvPr id="62" name="Straight Connector 61">
            <a:extLst>
              <a:ext uri="{FF2B5EF4-FFF2-40B4-BE49-F238E27FC236}">
                <a16:creationId xmlns:a16="http://schemas.microsoft.com/office/drawing/2014/main" id="{F499A7FF-5A94-8040-819B-AE4BDF69AC2E}"/>
              </a:ext>
            </a:extLst>
          </p:cNvPr>
          <p:cNvCxnSpPr>
            <a:cxnSpLocks/>
          </p:cNvCxnSpPr>
          <p:nvPr/>
        </p:nvCxnSpPr>
        <p:spPr>
          <a:xfrm>
            <a:off x="3505847" y="4152900"/>
            <a:ext cx="0" cy="892216"/>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EE73C862-CC67-4747-86CE-7536176B6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763" y="4252261"/>
            <a:ext cx="778837" cy="792856"/>
          </a:xfrm>
          <a:prstGeom prst="rect">
            <a:avLst/>
          </a:prstGeom>
        </p:spPr>
      </p:pic>
      <p:cxnSp>
        <p:nvCxnSpPr>
          <p:cNvPr id="64" name="Straight Connector 63">
            <a:extLst>
              <a:ext uri="{FF2B5EF4-FFF2-40B4-BE49-F238E27FC236}">
                <a16:creationId xmlns:a16="http://schemas.microsoft.com/office/drawing/2014/main" id="{DB3BD315-EDFA-3043-8130-906389FFE745}"/>
              </a:ext>
            </a:extLst>
          </p:cNvPr>
          <p:cNvCxnSpPr>
            <a:cxnSpLocks/>
          </p:cNvCxnSpPr>
          <p:nvPr/>
        </p:nvCxnSpPr>
        <p:spPr>
          <a:xfrm>
            <a:off x="3505847" y="2760105"/>
            <a:ext cx="0" cy="892216"/>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70F5D940-B425-8946-A032-87EDC9747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763" y="2859466"/>
            <a:ext cx="778837" cy="792856"/>
          </a:xfrm>
          <a:prstGeom prst="rect">
            <a:avLst/>
          </a:prstGeom>
        </p:spPr>
      </p:pic>
      <p:pic>
        <p:nvPicPr>
          <p:cNvPr id="6" name="Picture 5" descr="A close up of a sign&#10;&#10;Description automatically generated">
            <a:extLst>
              <a:ext uri="{FF2B5EF4-FFF2-40B4-BE49-F238E27FC236}">
                <a16:creationId xmlns:a16="http://schemas.microsoft.com/office/drawing/2014/main" id="{E6E65814-F75B-4B9E-B702-FEF56B0F0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8451" y="2248908"/>
            <a:ext cx="3241786" cy="3241786"/>
          </a:xfrm>
          <a:prstGeom prst="rect">
            <a:avLst/>
          </a:prstGeom>
        </p:spPr>
      </p:pic>
      <p:sp>
        <p:nvSpPr>
          <p:cNvPr id="10" name="TextBox 9">
            <a:extLst>
              <a:ext uri="{FF2B5EF4-FFF2-40B4-BE49-F238E27FC236}">
                <a16:creationId xmlns:a16="http://schemas.microsoft.com/office/drawing/2014/main" id="{358D0018-070E-4456-9369-CA455A5E2C50}"/>
              </a:ext>
            </a:extLst>
          </p:cNvPr>
          <p:cNvSpPr txBox="1"/>
          <p:nvPr/>
        </p:nvSpPr>
        <p:spPr>
          <a:xfrm>
            <a:off x="12621004" y="5372343"/>
            <a:ext cx="3241787" cy="1938992"/>
          </a:xfrm>
          <a:prstGeom prst="rect">
            <a:avLst/>
          </a:prstGeom>
          <a:noFill/>
        </p:spPr>
        <p:txBody>
          <a:bodyPr wrap="square" rtlCol="0">
            <a:spAutoFit/>
          </a:bodyPr>
          <a:lstStyle/>
          <a:p>
            <a:pPr algn="ctr"/>
            <a:r>
              <a:rPr lang="en-US" sz="2000" dirty="0">
                <a:solidFill>
                  <a:schemeClr val="tx2"/>
                </a:solidFill>
              </a:rPr>
              <a:t>G2 Crowd is the world’s largest B2B software evaluation platform.  </a:t>
            </a:r>
          </a:p>
          <a:p>
            <a:pPr algn="ctr"/>
            <a:r>
              <a:rPr lang="en-US" sz="2000" dirty="0">
                <a:solidFill>
                  <a:schemeClr val="tx2"/>
                </a:solidFill>
              </a:rPr>
              <a:t>The ratings are based on </a:t>
            </a:r>
          </a:p>
          <a:p>
            <a:pPr algn="ctr"/>
            <a:r>
              <a:rPr lang="en-US" sz="2000" dirty="0">
                <a:solidFill>
                  <a:schemeClr val="tx2"/>
                </a:solidFill>
              </a:rPr>
              <a:t>unfiltered, unbiased, 100% validated reviews.</a:t>
            </a:r>
          </a:p>
        </p:txBody>
      </p:sp>
      <p:sp>
        <p:nvSpPr>
          <p:cNvPr id="11" name="Rectangle 10">
            <a:extLst>
              <a:ext uri="{FF2B5EF4-FFF2-40B4-BE49-F238E27FC236}">
                <a16:creationId xmlns:a16="http://schemas.microsoft.com/office/drawing/2014/main" id="{5EC6AEAB-1501-4277-8374-1774B06826A2}"/>
              </a:ext>
            </a:extLst>
          </p:cNvPr>
          <p:cNvSpPr/>
          <p:nvPr/>
        </p:nvSpPr>
        <p:spPr>
          <a:xfrm>
            <a:off x="12344400" y="2248908"/>
            <a:ext cx="3809994" cy="556159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12136272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tar">
            <a:extLst>
              <a:ext uri="{FF2B5EF4-FFF2-40B4-BE49-F238E27FC236}">
                <a16:creationId xmlns:a16="http://schemas.microsoft.com/office/drawing/2014/main" id="{2967448A-85E8-40FE-8BF6-0ADA7197FE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3413" y="8922305"/>
            <a:ext cx="609600" cy="609600"/>
          </a:xfrm>
          <a:prstGeom prst="rect">
            <a:avLst/>
          </a:prstGeom>
        </p:spPr>
      </p:pic>
      <p:pic>
        <p:nvPicPr>
          <p:cNvPr id="14" name="Graphic 13" descr="Star">
            <a:extLst>
              <a:ext uri="{FF2B5EF4-FFF2-40B4-BE49-F238E27FC236}">
                <a16:creationId xmlns:a16="http://schemas.microsoft.com/office/drawing/2014/main" id="{58AD6A9B-F6EC-436B-8AFA-64615B5A0A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53013" y="8922305"/>
            <a:ext cx="609600" cy="609600"/>
          </a:xfrm>
          <a:prstGeom prst="rect">
            <a:avLst/>
          </a:prstGeom>
        </p:spPr>
      </p:pic>
      <p:pic>
        <p:nvPicPr>
          <p:cNvPr id="15" name="Graphic 14" descr="Star">
            <a:extLst>
              <a:ext uri="{FF2B5EF4-FFF2-40B4-BE49-F238E27FC236}">
                <a16:creationId xmlns:a16="http://schemas.microsoft.com/office/drawing/2014/main" id="{A576DCF6-9750-4FB9-B113-4FFA11A88C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2613" y="8922305"/>
            <a:ext cx="609600" cy="609600"/>
          </a:xfrm>
          <a:prstGeom prst="rect">
            <a:avLst/>
          </a:prstGeom>
        </p:spPr>
      </p:pic>
      <p:pic>
        <p:nvPicPr>
          <p:cNvPr id="16" name="Graphic 15" descr="Star">
            <a:extLst>
              <a:ext uri="{FF2B5EF4-FFF2-40B4-BE49-F238E27FC236}">
                <a16:creationId xmlns:a16="http://schemas.microsoft.com/office/drawing/2014/main" id="{FA980CB7-036E-40DE-B945-EDA0F881A6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72213" y="8922305"/>
            <a:ext cx="609600" cy="609600"/>
          </a:xfrm>
          <a:prstGeom prst="rect">
            <a:avLst/>
          </a:prstGeom>
        </p:spPr>
      </p:pic>
      <p:pic>
        <p:nvPicPr>
          <p:cNvPr id="17" name="Graphic 16" descr="Star">
            <a:extLst>
              <a:ext uri="{FF2B5EF4-FFF2-40B4-BE49-F238E27FC236}">
                <a16:creationId xmlns:a16="http://schemas.microsoft.com/office/drawing/2014/main" id="{08BEA631-D1D8-41CE-BD2A-9900DACF43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1813" y="8922305"/>
            <a:ext cx="609600" cy="609600"/>
          </a:xfrm>
          <a:prstGeom prst="rect">
            <a:avLst/>
          </a:prstGeom>
        </p:spPr>
      </p:pic>
      <p:pic>
        <p:nvPicPr>
          <p:cNvPr id="19" name="Picture 18">
            <a:extLst>
              <a:ext uri="{FF2B5EF4-FFF2-40B4-BE49-F238E27FC236}">
                <a16:creationId xmlns:a16="http://schemas.microsoft.com/office/drawing/2014/main" id="{B7772292-B5A5-4463-9865-F21EC479C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8115300"/>
            <a:ext cx="3409226" cy="916579"/>
          </a:xfrm>
          <a:prstGeom prst="rect">
            <a:avLst/>
          </a:prstGeom>
        </p:spPr>
      </p:pic>
      <p:grpSp>
        <p:nvGrpSpPr>
          <p:cNvPr id="39" name="Group 38">
            <a:extLst>
              <a:ext uri="{FF2B5EF4-FFF2-40B4-BE49-F238E27FC236}">
                <a16:creationId xmlns:a16="http://schemas.microsoft.com/office/drawing/2014/main" id="{C7A78EC9-E511-4DF8-9475-52F7489B49AE}"/>
              </a:ext>
            </a:extLst>
          </p:cNvPr>
          <p:cNvGrpSpPr/>
          <p:nvPr/>
        </p:nvGrpSpPr>
        <p:grpSpPr>
          <a:xfrm>
            <a:off x="886877" y="807115"/>
            <a:ext cx="5160187" cy="6489024"/>
            <a:chOff x="3374213" y="1100021"/>
            <a:chExt cx="5160187" cy="5849099"/>
          </a:xfrm>
        </p:grpSpPr>
        <p:sp>
          <p:nvSpPr>
            <p:cNvPr id="40" name="TextBox 39">
              <a:extLst>
                <a:ext uri="{FF2B5EF4-FFF2-40B4-BE49-F238E27FC236}">
                  <a16:creationId xmlns:a16="http://schemas.microsoft.com/office/drawing/2014/main" id="{2E02013D-4C14-4BC4-AFE1-1375354CD915}"/>
                </a:ext>
              </a:extLst>
            </p:cNvPr>
            <p:cNvSpPr txBox="1"/>
            <p:nvPr/>
          </p:nvSpPr>
          <p:spPr>
            <a:xfrm>
              <a:off x="3374213" y="5811679"/>
              <a:ext cx="5160187" cy="1137441"/>
            </a:xfrm>
            <a:prstGeom prst="rect">
              <a:avLst/>
            </a:prstGeom>
            <a:noFill/>
          </p:spPr>
          <p:txBody>
            <a:bodyPr wrap="square" rtlCol="0">
              <a:spAutoFit/>
            </a:bodyPr>
            <a:lstStyle/>
            <a:p>
              <a:r>
                <a:rPr lang="en-US" sz="3600" dirty="0">
                  <a:solidFill>
                    <a:schemeClr val="accent1"/>
                  </a:solidFill>
                  <a:latin typeface="+mj-lt"/>
                </a:rPr>
                <a:t>Kelly Speers</a:t>
              </a:r>
              <a:endParaRPr lang="en-US" sz="2400" dirty="0">
                <a:solidFill>
                  <a:schemeClr val="accent1"/>
                </a:solidFill>
                <a:latin typeface="+mj-lt"/>
              </a:endParaRPr>
            </a:p>
            <a:p>
              <a:r>
                <a:rPr lang="en-US" sz="2000" b="1" dirty="0"/>
                <a:t>President </a:t>
              </a:r>
              <a:r>
                <a:rPr lang="en-US" sz="2000" dirty="0"/>
                <a:t>@ Your IT Results</a:t>
              </a:r>
            </a:p>
            <a:p>
              <a:endParaRPr lang="uk-UA" sz="2000" dirty="0"/>
            </a:p>
          </p:txBody>
        </p:sp>
        <p:grpSp>
          <p:nvGrpSpPr>
            <p:cNvPr id="41" name="Group 40">
              <a:extLst>
                <a:ext uri="{FF2B5EF4-FFF2-40B4-BE49-F238E27FC236}">
                  <a16:creationId xmlns:a16="http://schemas.microsoft.com/office/drawing/2014/main" id="{545CB81D-C05E-46DE-BE09-42364A1BF702}"/>
                </a:ext>
              </a:extLst>
            </p:cNvPr>
            <p:cNvGrpSpPr/>
            <p:nvPr/>
          </p:nvGrpSpPr>
          <p:grpSpPr>
            <a:xfrm>
              <a:off x="3374214" y="1100021"/>
              <a:ext cx="4397650" cy="5044644"/>
              <a:chOff x="2447926" y="2705512"/>
              <a:chExt cx="5178818" cy="5213891"/>
            </a:xfrm>
          </p:grpSpPr>
          <p:sp>
            <p:nvSpPr>
              <p:cNvPr id="42" name="Freeform 4">
                <a:extLst>
                  <a:ext uri="{FF2B5EF4-FFF2-40B4-BE49-F238E27FC236}">
                    <a16:creationId xmlns:a16="http://schemas.microsoft.com/office/drawing/2014/main" id="{583ADA70-8D13-4209-B399-B874C80CFB63}"/>
                  </a:ext>
                </a:extLst>
              </p:cNvPr>
              <p:cNvSpPr/>
              <p:nvPr/>
            </p:nvSpPr>
            <p:spPr>
              <a:xfrm>
                <a:off x="2447926" y="2705512"/>
                <a:ext cx="5178818" cy="5213891"/>
              </a:xfrm>
              <a:custGeom>
                <a:avLst/>
                <a:gdLst>
                  <a:gd name="connsiteX0" fmla="*/ 0 w 6267450"/>
                  <a:gd name="connsiteY0" fmla="*/ 0 h 5689453"/>
                  <a:gd name="connsiteX1" fmla="*/ 6267450 w 6267450"/>
                  <a:gd name="connsiteY1" fmla="*/ 0 h 5689453"/>
                  <a:gd name="connsiteX2" fmla="*/ 6267450 w 6267450"/>
                  <a:gd name="connsiteY2" fmla="*/ 5086350 h 5689453"/>
                  <a:gd name="connsiteX3" fmla="*/ 5695950 w 6267450"/>
                  <a:gd name="connsiteY3" fmla="*/ 5086350 h 5689453"/>
                  <a:gd name="connsiteX4" fmla="*/ 5181600 w 6267450"/>
                  <a:gd name="connsiteY4" fmla="*/ 5689453 h 5689453"/>
                  <a:gd name="connsiteX5" fmla="*/ 5181600 w 6267450"/>
                  <a:gd name="connsiteY5" fmla="*/ 5086350 h 5689453"/>
                  <a:gd name="connsiteX6" fmla="*/ 0 w 6267450"/>
                  <a:gd name="connsiteY6" fmla="*/ 5086350 h 568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50" h="5689453">
                    <a:moveTo>
                      <a:pt x="0" y="0"/>
                    </a:moveTo>
                    <a:lnTo>
                      <a:pt x="6267450" y="0"/>
                    </a:lnTo>
                    <a:lnTo>
                      <a:pt x="6267450" y="5086350"/>
                    </a:lnTo>
                    <a:lnTo>
                      <a:pt x="5695950" y="5086350"/>
                    </a:lnTo>
                    <a:lnTo>
                      <a:pt x="5181600" y="5689453"/>
                    </a:lnTo>
                    <a:lnTo>
                      <a:pt x="5181600" y="5086350"/>
                    </a:lnTo>
                    <a:lnTo>
                      <a:pt x="0" y="5086350"/>
                    </a:ln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3" name="TextBox 42">
                <a:extLst>
                  <a:ext uri="{FF2B5EF4-FFF2-40B4-BE49-F238E27FC236}">
                    <a16:creationId xmlns:a16="http://schemas.microsoft.com/office/drawing/2014/main" id="{F60BEE9D-27A9-43A7-99C3-091D20BBC8EC}"/>
                  </a:ext>
                </a:extLst>
              </p:cNvPr>
              <p:cNvSpPr txBox="1"/>
              <p:nvPr/>
            </p:nvSpPr>
            <p:spPr>
              <a:xfrm>
                <a:off x="2839281" y="3095106"/>
                <a:ext cx="4576518" cy="1691721"/>
              </a:xfrm>
              <a:prstGeom prst="rect">
                <a:avLst/>
              </a:prstGeom>
              <a:noFill/>
            </p:spPr>
            <p:txBody>
              <a:bodyPr wrap="square" rtlCol="0">
                <a:spAutoFit/>
              </a:bodyPr>
              <a:lstStyle/>
              <a:p>
                <a:r>
                  <a:rPr lang="en-US" sz="2800" i="1" dirty="0">
                    <a:solidFill>
                      <a:schemeClr val="tx2"/>
                    </a:solidFill>
                  </a:rPr>
                  <a:t>“</a:t>
                </a:r>
                <a:r>
                  <a:rPr lang="en-US" sz="2800" b="1" i="1" dirty="0">
                    <a:solidFill>
                      <a:schemeClr val="tx2"/>
                    </a:solidFill>
                  </a:rPr>
                  <a:t>Real customer service in a day and age where it is ignored</a:t>
                </a:r>
                <a:r>
                  <a:rPr lang="en-US" sz="2800" i="1" dirty="0">
                    <a:solidFill>
                      <a:schemeClr val="tx2"/>
                    </a:solidFill>
                  </a:rPr>
                  <a:t>.”</a:t>
                </a:r>
                <a:endParaRPr lang="uk-UA" sz="2800" i="1" dirty="0">
                  <a:solidFill>
                    <a:schemeClr val="tx2"/>
                  </a:solidFill>
                </a:endParaRPr>
              </a:p>
            </p:txBody>
          </p:sp>
        </p:grpSp>
      </p:grpSp>
      <p:grpSp>
        <p:nvGrpSpPr>
          <p:cNvPr id="44" name="Group 43">
            <a:extLst>
              <a:ext uri="{FF2B5EF4-FFF2-40B4-BE49-F238E27FC236}">
                <a16:creationId xmlns:a16="http://schemas.microsoft.com/office/drawing/2014/main" id="{0D5998C9-B87F-4AF6-9DC1-4A06EC52D45E}"/>
              </a:ext>
            </a:extLst>
          </p:cNvPr>
          <p:cNvGrpSpPr/>
          <p:nvPr/>
        </p:nvGrpSpPr>
        <p:grpSpPr>
          <a:xfrm>
            <a:off x="6705600" y="801027"/>
            <a:ext cx="5530061" cy="6550225"/>
            <a:chOff x="3374213" y="1100021"/>
            <a:chExt cx="5160187" cy="5835936"/>
          </a:xfrm>
        </p:grpSpPr>
        <p:sp>
          <p:nvSpPr>
            <p:cNvPr id="45" name="TextBox 44">
              <a:extLst>
                <a:ext uri="{FF2B5EF4-FFF2-40B4-BE49-F238E27FC236}">
                  <a16:creationId xmlns:a16="http://schemas.microsoft.com/office/drawing/2014/main" id="{27D20238-2E3A-493E-9E71-81B704C58444}"/>
                </a:ext>
              </a:extLst>
            </p:cNvPr>
            <p:cNvSpPr txBox="1"/>
            <p:nvPr/>
          </p:nvSpPr>
          <p:spPr>
            <a:xfrm>
              <a:off x="3374213" y="5811679"/>
              <a:ext cx="5160187" cy="1124278"/>
            </a:xfrm>
            <a:prstGeom prst="rect">
              <a:avLst/>
            </a:prstGeom>
            <a:noFill/>
          </p:spPr>
          <p:txBody>
            <a:bodyPr wrap="square" rtlCol="0">
              <a:spAutoFit/>
            </a:bodyPr>
            <a:lstStyle/>
            <a:p>
              <a:r>
                <a:rPr lang="en-US" sz="3600" dirty="0">
                  <a:solidFill>
                    <a:schemeClr val="accent1"/>
                  </a:solidFill>
                  <a:latin typeface="+mj-lt"/>
                </a:rPr>
                <a:t>Joelle Ferguson</a:t>
              </a:r>
              <a:endParaRPr lang="en-US" sz="2400" dirty="0">
                <a:solidFill>
                  <a:schemeClr val="accent1"/>
                </a:solidFill>
                <a:latin typeface="+mj-lt"/>
              </a:endParaRPr>
            </a:p>
            <a:p>
              <a:r>
                <a:rPr lang="en-US" sz="2000" b="1" dirty="0"/>
                <a:t>Manager </a:t>
              </a:r>
              <a:r>
                <a:rPr lang="en-US" sz="2000" dirty="0"/>
                <a:t>@ Ferguson Insurance</a:t>
              </a:r>
            </a:p>
            <a:p>
              <a:endParaRPr lang="uk-UA" sz="2000" dirty="0"/>
            </a:p>
          </p:txBody>
        </p:sp>
        <p:sp>
          <p:nvSpPr>
            <p:cNvPr id="47" name="Freeform 4">
              <a:extLst>
                <a:ext uri="{FF2B5EF4-FFF2-40B4-BE49-F238E27FC236}">
                  <a16:creationId xmlns:a16="http://schemas.microsoft.com/office/drawing/2014/main" id="{1D2D39B1-34E2-4792-9488-4CDAE8DB5F35}"/>
                </a:ext>
              </a:extLst>
            </p:cNvPr>
            <p:cNvSpPr/>
            <p:nvPr/>
          </p:nvSpPr>
          <p:spPr>
            <a:xfrm>
              <a:off x="3374214" y="1100021"/>
              <a:ext cx="4397650" cy="5044643"/>
            </a:xfrm>
            <a:custGeom>
              <a:avLst/>
              <a:gdLst>
                <a:gd name="connsiteX0" fmla="*/ 0 w 6267450"/>
                <a:gd name="connsiteY0" fmla="*/ 0 h 5689453"/>
                <a:gd name="connsiteX1" fmla="*/ 6267450 w 6267450"/>
                <a:gd name="connsiteY1" fmla="*/ 0 h 5689453"/>
                <a:gd name="connsiteX2" fmla="*/ 6267450 w 6267450"/>
                <a:gd name="connsiteY2" fmla="*/ 5086350 h 5689453"/>
                <a:gd name="connsiteX3" fmla="*/ 5695950 w 6267450"/>
                <a:gd name="connsiteY3" fmla="*/ 5086350 h 5689453"/>
                <a:gd name="connsiteX4" fmla="*/ 5181600 w 6267450"/>
                <a:gd name="connsiteY4" fmla="*/ 5689453 h 5689453"/>
                <a:gd name="connsiteX5" fmla="*/ 5181600 w 6267450"/>
                <a:gd name="connsiteY5" fmla="*/ 5086350 h 5689453"/>
                <a:gd name="connsiteX6" fmla="*/ 0 w 6267450"/>
                <a:gd name="connsiteY6" fmla="*/ 5086350 h 568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50" h="5689453">
                  <a:moveTo>
                    <a:pt x="0" y="0"/>
                  </a:moveTo>
                  <a:lnTo>
                    <a:pt x="6267450" y="0"/>
                  </a:lnTo>
                  <a:lnTo>
                    <a:pt x="6267450" y="5086350"/>
                  </a:lnTo>
                  <a:lnTo>
                    <a:pt x="5695950" y="5086350"/>
                  </a:lnTo>
                  <a:lnTo>
                    <a:pt x="5181600" y="5689453"/>
                  </a:lnTo>
                  <a:lnTo>
                    <a:pt x="5181600" y="5086350"/>
                  </a:lnTo>
                  <a:lnTo>
                    <a:pt x="0" y="5086350"/>
                  </a:ln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49" name="Group 48">
            <a:extLst>
              <a:ext uri="{FF2B5EF4-FFF2-40B4-BE49-F238E27FC236}">
                <a16:creationId xmlns:a16="http://schemas.microsoft.com/office/drawing/2014/main" id="{2CA7F439-363C-4F82-8D32-EB8CC3291DC0}"/>
              </a:ext>
            </a:extLst>
          </p:cNvPr>
          <p:cNvGrpSpPr/>
          <p:nvPr/>
        </p:nvGrpSpPr>
        <p:grpSpPr>
          <a:xfrm>
            <a:off x="12841891" y="801027"/>
            <a:ext cx="5160187" cy="6493826"/>
            <a:chOff x="3374213" y="1100021"/>
            <a:chExt cx="5160187" cy="5848055"/>
          </a:xfrm>
        </p:grpSpPr>
        <p:sp>
          <p:nvSpPr>
            <p:cNvPr id="50" name="TextBox 49">
              <a:extLst>
                <a:ext uri="{FF2B5EF4-FFF2-40B4-BE49-F238E27FC236}">
                  <a16:creationId xmlns:a16="http://schemas.microsoft.com/office/drawing/2014/main" id="{1D21D718-35BD-470D-AD4A-9D6E19E3FF2D}"/>
                </a:ext>
              </a:extLst>
            </p:cNvPr>
            <p:cNvSpPr txBox="1"/>
            <p:nvPr/>
          </p:nvSpPr>
          <p:spPr>
            <a:xfrm>
              <a:off x="3374213" y="5811679"/>
              <a:ext cx="5160187" cy="1136397"/>
            </a:xfrm>
            <a:prstGeom prst="rect">
              <a:avLst/>
            </a:prstGeom>
            <a:noFill/>
          </p:spPr>
          <p:txBody>
            <a:bodyPr wrap="square" rtlCol="0">
              <a:spAutoFit/>
            </a:bodyPr>
            <a:lstStyle/>
            <a:p>
              <a:r>
                <a:rPr lang="en-US" sz="3600" dirty="0">
                  <a:solidFill>
                    <a:schemeClr val="accent1"/>
                  </a:solidFill>
                  <a:latin typeface="+mj-lt"/>
                </a:rPr>
                <a:t>Danielle Bales</a:t>
              </a:r>
              <a:endParaRPr lang="en-US" sz="2400" dirty="0">
                <a:solidFill>
                  <a:schemeClr val="accent1"/>
                </a:solidFill>
                <a:latin typeface="+mj-lt"/>
              </a:endParaRPr>
            </a:p>
            <a:p>
              <a:r>
                <a:rPr lang="en-US" sz="2000" b="1" dirty="0"/>
                <a:t>Manager </a:t>
              </a:r>
              <a:r>
                <a:rPr lang="en-US" sz="2000" dirty="0"/>
                <a:t>@ Way Media</a:t>
              </a:r>
            </a:p>
            <a:p>
              <a:endParaRPr lang="uk-UA" sz="2000" dirty="0"/>
            </a:p>
          </p:txBody>
        </p:sp>
        <p:sp>
          <p:nvSpPr>
            <p:cNvPr id="52" name="Freeform 4">
              <a:extLst>
                <a:ext uri="{FF2B5EF4-FFF2-40B4-BE49-F238E27FC236}">
                  <a16:creationId xmlns:a16="http://schemas.microsoft.com/office/drawing/2014/main" id="{591BA826-DD44-4846-A6F2-1E47A4BDC421}"/>
                </a:ext>
              </a:extLst>
            </p:cNvPr>
            <p:cNvSpPr/>
            <p:nvPr/>
          </p:nvSpPr>
          <p:spPr>
            <a:xfrm>
              <a:off x="3374214" y="1100021"/>
              <a:ext cx="4397650" cy="5044644"/>
            </a:xfrm>
            <a:custGeom>
              <a:avLst/>
              <a:gdLst>
                <a:gd name="connsiteX0" fmla="*/ 0 w 6267450"/>
                <a:gd name="connsiteY0" fmla="*/ 0 h 5689453"/>
                <a:gd name="connsiteX1" fmla="*/ 6267450 w 6267450"/>
                <a:gd name="connsiteY1" fmla="*/ 0 h 5689453"/>
                <a:gd name="connsiteX2" fmla="*/ 6267450 w 6267450"/>
                <a:gd name="connsiteY2" fmla="*/ 5086350 h 5689453"/>
                <a:gd name="connsiteX3" fmla="*/ 5695950 w 6267450"/>
                <a:gd name="connsiteY3" fmla="*/ 5086350 h 5689453"/>
                <a:gd name="connsiteX4" fmla="*/ 5181600 w 6267450"/>
                <a:gd name="connsiteY4" fmla="*/ 5689453 h 5689453"/>
                <a:gd name="connsiteX5" fmla="*/ 5181600 w 6267450"/>
                <a:gd name="connsiteY5" fmla="*/ 5086350 h 5689453"/>
                <a:gd name="connsiteX6" fmla="*/ 0 w 6267450"/>
                <a:gd name="connsiteY6" fmla="*/ 5086350 h 568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50" h="5689453">
                  <a:moveTo>
                    <a:pt x="0" y="0"/>
                  </a:moveTo>
                  <a:lnTo>
                    <a:pt x="6267450" y="0"/>
                  </a:lnTo>
                  <a:lnTo>
                    <a:pt x="6267450" y="5086350"/>
                  </a:lnTo>
                  <a:lnTo>
                    <a:pt x="5695950" y="5086350"/>
                  </a:lnTo>
                  <a:lnTo>
                    <a:pt x="5181600" y="5689453"/>
                  </a:lnTo>
                  <a:lnTo>
                    <a:pt x="5181600" y="5086350"/>
                  </a:lnTo>
                  <a:lnTo>
                    <a:pt x="0" y="5086350"/>
                  </a:ln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4" name="Picture 3" descr="A close up of a sign&#10;&#10;Description automatically generated">
            <a:extLst>
              <a:ext uri="{FF2B5EF4-FFF2-40B4-BE49-F238E27FC236}">
                <a16:creationId xmlns:a16="http://schemas.microsoft.com/office/drawing/2014/main" id="{91DEDDB6-4F8D-4210-9EDB-676392AD5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9669" y="7487569"/>
            <a:ext cx="3066131" cy="3066131"/>
          </a:xfrm>
          <a:prstGeom prst="rect">
            <a:avLst/>
          </a:prstGeom>
        </p:spPr>
      </p:pic>
      <p:pic>
        <p:nvPicPr>
          <p:cNvPr id="6" name="Picture 5" descr="A close up of a sign&#10;&#10;Description automatically generated">
            <a:extLst>
              <a:ext uri="{FF2B5EF4-FFF2-40B4-BE49-F238E27FC236}">
                <a16:creationId xmlns:a16="http://schemas.microsoft.com/office/drawing/2014/main" id="{7434387D-BFBC-4F34-A313-1E5D3478A9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87400" y="7638599"/>
            <a:ext cx="2362200" cy="2362200"/>
          </a:xfrm>
          <a:prstGeom prst="rect">
            <a:avLst/>
          </a:prstGeom>
        </p:spPr>
      </p:pic>
      <p:sp>
        <p:nvSpPr>
          <p:cNvPr id="3" name="TextBox 2">
            <a:extLst>
              <a:ext uri="{FF2B5EF4-FFF2-40B4-BE49-F238E27FC236}">
                <a16:creationId xmlns:a16="http://schemas.microsoft.com/office/drawing/2014/main" id="{C8AC41D6-1845-473E-8E3F-FD0B4E735DF3}"/>
              </a:ext>
            </a:extLst>
          </p:cNvPr>
          <p:cNvSpPr txBox="1"/>
          <p:nvPr/>
        </p:nvSpPr>
        <p:spPr>
          <a:xfrm>
            <a:off x="7256328" y="1255121"/>
            <a:ext cx="3886200" cy="523220"/>
          </a:xfrm>
          <a:prstGeom prst="rect">
            <a:avLst/>
          </a:prstGeom>
          <a:noFill/>
        </p:spPr>
        <p:txBody>
          <a:bodyPr wrap="square" rtlCol="0">
            <a:spAutoFit/>
          </a:bodyPr>
          <a:lstStyle/>
          <a:p>
            <a:r>
              <a:rPr lang="en-US" sz="2800" i="1" dirty="0">
                <a:solidFill>
                  <a:schemeClr val="tx2"/>
                </a:solidFill>
              </a:rPr>
              <a:t>“</a:t>
            </a:r>
            <a:r>
              <a:rPr lang="en-US" sz="2800" b="1" i="1" dirty="0">
                <a:solidFill>
                  <a:schemeClr val="tx2"/>
                </a:solidFill>
              </a:rPr>
              <a:t>We love LOOP!</a:t>
            </a:r>
            <a:r>
              <a:rPr lang="en-US" sz="2800" i="1" dirty="0">
                <a:solidFill>
                  <a:schemeClr val="tx2"/>
                </a:solidFill>
              </a:rPr>
              <a:t>”</a:t>
            </a:r>
            <a:endParaRPr lang="uk-UA" sz="2800" i="1" dirty="0">
              <a:solidFill>
                <a:schemeClr val="tx2"/>
              </a:solidFill>
            </a:endParaRPr>
          </a:p>
        </p:txBody>
      </p:sp>
      <p:sp>
        <p:nvSpPr>
          <p:cNvPr id="7" name="TextBox 6">
            <a:extLst>
              <a:ext uri="{FF2B5EF4-FFF2-40B4-BE49-F238E27FC236}">
                <a16:creationId xmlns:a16="http://schemas.microsoft.com/office/drawing/2014/main" id="{84EA058F-B42F-43B6-B21D-8DDF347D6273}"/>
              </a:ext>
            </a:extLst>
          </p:cNvPr>
          <p:cNvSpPr txBox="1"/>
          <p:nvPr/>
        </p:nvSpPr>
        <p:spPr>
          <a:xfrm>
            <a:off x="1219201" y="3238500"/>
            <a:ext cx="3886200" cy="1631216"/>
          </a:xfrm>
          <a:prstGeom prst="rect">
            <a:avLst/>
          </a:prstGeom>
          <a:noFill/>
        </p:spPr>
        <p:txBody>
          <a:bodyPr wrap="square" rtlCol="0">
            <a:spAutoFit/>
          </a:bodyPr>
          <a:lstStyle/>
          <a:p>
            <a:r>
              <a:rPr lang="en-US" sz="2000" i="1" dirty="0">
                <a:solidFill>
                  <a:schemeClr val="tx2"/>
                </a:solidFill>
              </a:rPr>
              <a:t>“Customer service is critical to us. Loop has been exceptional from walking us through each step to answering questions. They are exceptional”</a:t>
            </a:r>
            <a:endParaRPr lang="uk-UA" sz="2000" i="1" dirty="0">
              <a:solidFill>
                <a:schemeClr val="tx2"/>
              </a:solidFill>
            </a:endParaRPr>
          </a:p>
        </p:txBody>
      </p:sp>
      <p:sp>
        <p:nvSpPr>
          <p:cNvPr id="8" name="TextBox 7">
            <a:extLst>
              <a:ext uri="{FF2B5EF4-FFF2-40B4-BE49-F238E27FC236}">
                <a16:creationId xmlns:a16="http://schemas.microsoft.com/office/drawing/2014/main" id="{F1CDD424-5370-4519-85D2-5E29420A4BFA}"/>
              </a:ext>
            </a:extLst>
          </p:cNvPr>
          <p:cNvSpPr txBox="1"/>
          <p:nvPr/>
        </p:nvSpPr>
        <p:spPr>
          <a:xfrm>
            <a:off x="7200900" y="1985408"/>
            <a:ext cx="3886200" cy="2554545"/>
          </a:xfrm>
          <a:prstGeom prst="rect">
            <a:avLst/>
          </a:prstGeom>
          <a:noFill/>
        </p:spPr>
        <p:txBody>
          <a:bodyPr wrap="square" rtlCol="0">
            <a:spAutoFit/>
          </a:bodyPr>
          <a:lstStyle/>
          <a:p>
            <a:r>
              <a:rPr lang="en-US" sz="2000" i="1" dirty="0">
                <a:solidFill>
                  <a:schemeClr val="tx2"/>
                </a:solidFill>
              </a:rPr>
              <a:t>“I love how responsive they are to my calls or emails when I need service! </a:t>
            </a:r>
          </a:p>
          <a:p>
            <a:r>
              <a:rPr lang="en-US" sz="2000" i="1" dirty="0">
                <a:solidFill>
                  <a:schemeClr val="tx2"/>
                </a:solidFill>
              </a:rPr>
              <a:t>But more importantly, I love that my phones are never down! With our previous provider, we were experiencing weekly outages!”</a:t>
            </a:r>
            <a:endParaRPr lang="uk-UA" sz="2000" i="1" dirty="0">
              <a:solidFill>
                <a:schemeClr val="tx2"/>
              </a:solidFill>
            </a:endParaRPr>
          </a:p>
        </p:txBody>
      </p:sp>
      <p:sp>
        <p:nvSpPr>
          <p:cNvPr id="9" name="TextBox 8">
            <a:extLst>
              <a:ext uri="{FF2B5EF4-FFF2-40B4-BE49-F238E27FC236}">
                <a16:creationId xmlns:a16="http://schemas.microsoft.com/office/drawing/2014/main" id="{0CC464EA-3AE9-4706-85D9-B82935662111}"/>
              </a:ext>
            </a:extLst>
          </p:cNvPr>
          <p:cNvSpPr txBox="1"/>
          <p:nvPr/>
        </p:nvSpPr>
        <p:spPr>
          <a:xfrm>
            <a:off x="13090070" y="986609"/>
            <a:ext cx="3886200" cy="1384995"/>
          </a:xfrm>
          <a:prstGeom prst="rect">
            <a:avLst/>
          </a:prstGeom>
          <a:noFill/>
        </p:spPr>
        <p:txBody>
          <a:bodyPr wrap="square" rtlCol="0">
            <a:spAutoFit/>
          </a:bodyPr>
          <a:lstStyle/>
          <a:p>
            <a:r>
              <a:rPr lang="en-US" sz="2800" i="1" dirty="0">
                <a:solidFill>
                  <a:schemeClr val="tx2"/>
                </a:solidFill>
              </a:rPr>
              <a:t>“</a:t>
            </a:r>
            <a:r>
              <a:rPr lang="en-US" sz="2800" b="1" i="1" dirty="0">
                <a:solidFill>
                  <a:schemeClr val="tx2"/>
                </a:solidFill>
              </a:rPr>
              <a:t>Great customer service! Friendly  and fast!</a:t>
            </a:r>
            <a:r>
              <a:rPr lang="en-US" sz="2800" i="1" dirty="0">
                <a:solidFill>
                  <a:schemeClr val="tx2"/>
                </a:solidFill>
              </a:rPr>
              <a:t>”</a:t>
            </a:r>
            <a:endParaRPr lang="uk-UA" sz="2800" i="1" dirty="0">
              <a:solidFill>
                <a:schemeClr val="tx2"/>
              </a:solidFill>
            </a:endParaRPr>
          </a:p>
        </p:txBody>
      </p:sp>
      <p:sp>
        <p:nvSpPr>
          <p:cNvPr id="11" name="TextBox 10">
            <a:extLst>
              <a:ext uri="{FF2B5EF4-FFF2-40B4-BE49-F238E27FC236}">
                <a16:creationId xmlns:a16="http://schemas.microsoft.com/office/drawing/2014/main" id="{21842C0C-6CD2-40A9-A9EC-ED0AD01144E2}"/>
              </a:ext>
            </a:extLst>
          </p:cNvPr>
          <p:cNvSpPr txBox="1"/>
          <p:nvPr/>
        </p:nvSpPr>
        <p:spPr>
          <a:xfrm>
            <a:off x="13097617" y="2572510"/>
            <a:ext cx="3886200" cy="2246769"/>
          </a:xfrm>
          <a:prstGeom prst="rect">
            <a:avLst/>
          </a:prstGeom>
          <a:noFill/>
        </p:spPr>
        <p:txBody>
          <a:bodyPr wrap="square" rtlCol="0">
            <a:spAutoFit/>
          </a:bodyPr>
          <a:lstStyle/>
          <a:p>
            <a:r>
              <a:rPr lang="en-US" sz="2000" i="1" dirty="0">
                <a:solidFill>
                  <a:schemeClr val="tx2"/>
                </a:solidFill>
              </a:rPr>
              <a:t>Loop makes it very easy to get in touch with them. Their employees are very helpful in providing steps to solving problems, and they are happy to jump in and work on the problem first-hand.”</a:t>
            </a:r>
            <a:endParaRPr lang="uk-UA" sz="2000" i="1" dirty="0">
              <a:solidFill>
                <a:schemeClr val="tx2"/>
              </a:solidFill>
            </a:endParaRPr>
          </a:p>
        </p:txBody>
      </p:sp>
    </p:spTree>
    <p:extLst>
      <p:ext uri="{BB962C8B-B14F-4D97-AF65-F5344CB8AC3E}">
        <p14:creationId xmlns:p14="http://schemas.microsoft.com/office/powerpoint/2010/main" val="11912520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17F65D-2493-47E5-9D9A-F154834A708B}"/>
              </a:ext>
            </a:extLst>
          </p:cNvPr>
          <p:cNvSpPr>
            <a:spLocks noGrp="1"/>
          </p:cNvSpPr>
          <p:nvPr>
            <p:ph type="sldNum" sz="quarter" idx="10"/>
          </p:nvPr>
        </p:nvSpPr>
        <p:spPr/>
        <p:txBody>
          <a:bodyPr/>
          <a:lstStyle/>
          <a:p>
            <a:pPr algn="l"/>
            <a:r>
              <a:rPr lang="en-US" dirty="0"/>
              <a:t>page</a:t>
            </a:r>
          </a:p>
          <a:p>
            <a:pPr algn="l"/>
            <a:r>
              <a:rPr lang="en-US" dirty="0"/>
              <a:t>0</a:t>
            </a:r>
            <a:fld id="{37D409AB-2201-4E18-8A34-C31753AD9B06}" type="slidenum">
              <a:rPr smtClean="0"/>
              <a:pPr algn="l"/>
              <a:t>17</a:t>
            </a:fld>
            <a:endParaRPr dirty="0"/>
          </a:p>
        </p:txBody>
      </p:sp>
      <p:pic>
        <p:nvPicPr>
          <p:cNvPr id="13" name="Picture Placeholder 12" descr="Speaker Phone">
            <a:extLst>
              <a:ext uri="{FF2B5EF4-FFF2-40B4-BE49-F238E27FC236}">
                <a16:creationId xmlns:a16="http://schemas.microsoft.com/office/drawing/2014/main" id="{251B7AB5-C08B-4F6F-AC27-64D4C76A523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 b="50"/>
          <a:stretch>
            <a:fillRect/>
          </a:stretch>
        </p:blipFill>
        <p:spPr>
          <a:xfrm>
            <a:off x="11582400" y="8458671"/>
            <a:ext cx="1338828" cy="1338828"/>
          </a:xfrm>
        </p:spPr>
      </p:pic>
      <p:pic>
        <p:nvPicPr>
          <p:cNvPr id="16" name="Picture Placeholder 15" descr="Email">
            <a:extLst>
              <a:ext uri="{FF2B5EF4-FFF2-40B4-BE49-F238E27FC236}">
                <a16:creationId xmlns:a16="http://schemas.microsoft.com/office/drawing/2014/main" id="{782DDC95-85C8-49C1-8071-FD90D5DB7BFD}"/>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0" b="50"/>
          <a:stretch>
            <a:fillRect/>
          </a:stretch>
        </p:blipFill>
        <p:spPr>
          <a:xfrm>
            <a:off x="3733800" y="8403271"/>
            <a:ext cx="1338828" cy="1338828"/>
          </a:xfrm>
        </p:spPr>
      </p:pic>
      <p:sp>
        <p:nvSpPr>
          <p:cNvPr id="26" name="Title 1">
            <a:extLst>
              <a:ext uri="{FF2B5EF4-FFF2-40B4-BE49-F238E27FC236}">
                <a16:creationId xmlns:a16="http://schemas.microsoft.com/office/drawing/2014/main" id="{AB27E1DA-9D19-46B0-866C-51DFEE75F81D}"/>
              </a:ext>
            </a:extLst>
          </p:cNvPr>
          <p:cNvSpPr>
            <a:spLocks noGrp="1"/>
          </p:cNvSpPr>
          <p:nvPr>
            <p:ph type="title"/>
          </p:nvPr>
        </p:nvSpPr>
        <p:spPr>
          <a:xfrm>
            <a:off x="876300" y="571411"/>
            <a:ext cx="7124700" cy="1338828"/>
          </a:xfrm>
        </p:spPr>
        <p:txBody>
          <a:bodyPr/>
          <a:lstStyle/>
          <a:p>
            <a:r>
              <a:rPr lang="en-US" dirty="0">
                <a:solidFill>
                  <a:schemeClr val="tx2">
                    <a:lumMod val="50000"/>
                  </a:schemeClr>
                </a:solidFill>
              </a:rPr>
              <a:t>Loop Communications</a:t>
            </a:r>
            <a:br>
              <a:rPr lang="en-US" dirty="0"/>
            </a:br>
            <a:r>
              <a:rPr lang="en-US" dirty="0">
                <a:solidFill>
                  <a:schemeClr val="accent1"/>
                </a:solidFill>
              </a:rPr>
              <a:t>Leadership Team</a:t>
            </a:r>
            <a:endParaRPr lang="uk-UA" dirty="0">
              <a:solidFill>
                <a:schemeClr val="accent1"/>
              </a:solidFill>
            </a:endParaRPr>
          </a:p>
        </p:txBody>
      </p:sp>
      <p:sp>
        <p:nvSpPr>
          <p:cNvPr id="33" name="Title 1">
            <a:extLst>
              <a:ext uri="{FF2B5EF4-FFF2-40B4-BE49-F238E27FC236}">
                <a16:creationId xmlns:a16="http://schemas.microsoft.com/office/drawing/2014/main" id="{F55E94DB-BCA1-4D47-8367-45E1887985E6}"/>
              </a:ext>
            </a:extLst>
          </p:cNvPr>
          <p:cNvSpPr txBox="1">
            <a:spLocks/>
          </p:cNvSpPr>
          <p:nvPr/>
        </p:nvSpPr>
        <p:spPr>
          <a:xfrm>
            <a:off x="13144500" y="8804919"/>
            <a:ext cx="3314700" cy="48013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2800" dirty="0">
                <a:solidFill>
                  <a:schemeClr val="accent1"/>
                </a:solidFill>
              </a:rPr>
              <a:t>800-586-0320</a:t>
            </a:r>
          </a:p>
        </p:txBody>
      </p:sp>
      <p:sp>
        <p:nvSpPr>
          <p:cNvPr id="35" name="Title 1">
            <a:extLst>
              <a:ext uri="{FF2B5EF4-FFF2-40B4-BE49-F238E27FC236}">
                <a16:creationId xmlns:a16="http://schemas.microsoft.com/office/drawing/2014/main" id="{4A45AC6A-4463-43A8-A4A5-70FDAFD048AC}"/>
              </a:ext>
            </a:extLst>
          </p:cNvPr>
          <p:cNvSpPr txBox="1">
            <a:spLocks/>
          </p:cNvSpPr>
          <p:nvPr/>
        </p:nvSpPr>
        <p:spPr>
          <a:xfrm>
            <a:off x="5239685" y="8804919"/>
            <a:ext cx="7543800" cy="48013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2800" dirty="0">
                <a:solidFill>
                  <a:schemeClr val="accent1"/>
                </a:solidFill>
              </a:rPr>
              <a:t>sales@loopcommunications.com</a:t>
            </a:r>
          </a:p>
        </p:txBody>
      </p:sp>
      <p:sp>
        <p:nvSpPr>
          <p:cNvPr id="5" name="TextBox 4">
            <a:extLst>
              <a:ext uri="{FF2B5EF4-FFF2-40B4-BE49-F238E27FC236}">
                <a16:creationId xmlns:a16="http://schemas.microsoft.com/office/drawing/2014/main" id="{2D1F4D9B-C433-4050-B602-6FC877029C8A}"/>
              </a:ext>
            </a:extLst>
          </p:cNvPr>
          <p:cNvSpPr txBox="1"/>
          <p:nvPr/>
        </p:nvSpPr>
        <p:spPr>
          <a:xfrm>
            <a:off x="1920853" y="6384548"/>
            <a:ext cx="3305713" cy="892552"/>
          </a:xfrm>
          <a:prstGeom prst="rect">
            <a:avLst/>
          </a:prstGeom>
          <a:noFill/>
        </p:spPr>
        <p:txBody>
          <a:bodyPr wrap="none" rtlCol="0">
            <a:spAutoFit/>
          </a:bodyPr>
          <a:lstStyle/>
          <a:p>
            <a:r>
              <a:rPr lang="en-US" sz="3200" dirty="0"/>
              <a:t>James McKinney</a:t>
            </a:r>
          </a:p>
          <a:p>
            <a:r>
              <a:rPr lang="en-US" sz="2000" dirty="0">
                <a:solidFill>
                  <a:schemeClr val="accent1"/>
                </a:solidFill>
              </a:rPr>
              <a:t>President</a:t>
            </a:r>
          </a:p>
        </p:txBody>
      </p:sp>
      <p:sp>
        <p:nvSpPr>
          <p:cNvPr id="15" name="TextBox 14">
            <a:extLst>
              <a:ext uri="{FF2B5EF4-FFF2-40B4-BE49-F238E27FC236}">
                <a16:creationId xmlns:a16="http://schemas.microsoft.com/office/drawing/2014/main" id="{84E4F0E7-EB02-49AE-BCB7-6D22FEB0C149}"/>
              </a:ext>
            </a:extLst>
          </p:cNvPr>
          <p:cNvSpPr txBox="1"/>
          <p:nvPr/>
        </p:nvSpPr>
        <p:spPr>
          <a:xfrm>
            <a:off x="7613374" y="6384548"/>
            <a:ext cx="2751074" cy="892552"/>
          </a:xfrm>
          <a:prstGeom prst="rect">
            <a:avLst/>
          </a:prstGeom>
          <a:noFill/>
        </p:spPr>
        <p:txBody>
          <a:bodyPr wrap="none" rtlCol="0">
            <a:spAutoFit/>
          </a:bodyPr>
          <a:lstStyle/>
          <a:p>
            <a:r>
              <a:rPr lang="en-US" sz="3200" dirty="0"/>
              <a:t>Brian Tolleson</a:t>
            </a:r>
          </a:p>
          <a:p>
            <a:r>
              <a:rPr lang="en-US" sz="2000" dirty="0">
                <a:solidFill>
                  <a:schemeClr val="accent1"/>
                </a:solidFill>
              </a:rPr>
              <a:t>CEO</a:t>
            </a:r>
          </a:p>
        </p:txBody>
      </p:sp>
      <p:sp>
        <p:nvSpPr>
          <p:cNvPr id="18" name="TextBox 17">
            <a:extLst>
              <a:ext uri="{FF2B5EF4-FFF2-40B4-BE49-F238E27FC236}">
                <a16:creationId xmlns:a16="http://schemas.microsoft.com/office/drawing/2014/main" id="{D1FEFBDD-436F-4A41-A639-D80B6DD54EBE}"/>
              </a:ext>
            </a:extLst>
          </p:cNvPr>
          <p:cNvSpPr txBox="1"/>
          <p:nvPr/>
        </p:nvSpPr>
        <p:spPr>
          <a:xfrm>
            <a:off x="13061436" y="6384548"/>
            <a:ext cx="3001719" cy="892552"/>
          </a:xfrm>
          <a:prstGeom prst="rect">
            <a:avLst/>
          </a:prstGeom>
          <a:noFill/>
        </p:spPr>
        <p:txBody>
          <a:bodyPr wrap="none" rtlCol="0">
            <a:spAutoFit/>
          </a:bodyPr>
          <a:lstStyle/>
          <a:p>
            <a:r>
              <a:rPr lang="en-US" sz="3200" dirty="0"/>
              <a:t>Amanda Proffitt</a:t>
            </a:r>
          </a:p>
          <a:p>
            <a:r>
              <a:rPr lang="en-US" sz="2000" dirty="0">
                <a:solidFill>
                  <a:schemeClr val="accent1"/>
                </a:solidFill>
              </a:rPr>
              <a:t>Director of Operations</a:t>
            </a:r>
          </a:p>
        </p:txBody>
      </p:sp>
      <p:pic>
        <p:nvPicPr>
          <p:cNvPr id="4" name="Picture 3" descr="A group of people posing for the camera&#10;&#10;Description automatically generated">
            <a:extLst>
              <a:ext uri="{FF2B5EF4-FFF2-40B4-BE49-F238E27FC236}">
                <a16:creationId xmlns:a16="http://schemas.microsoft.com/office/drawing/2014/main" id="{65E9CE0D-4693-46D6-B3DC-CDC775E5B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400" y="2722914"/>
            <a:ext cx="3243285" cy="3488510"/>
          </a:xfrm>
          <a:prstGeom prst="rect">
            <a:avLst/>
          </a:prstGeom>
        </p:spPr>
      </p:pic>
      <p:pic>
        <p:nvPicPr>
          <p:cNvPr id="12" name="Picture 11" descr="A group of people posing for the camera&#10;&#10;Description automatically generated">
            <a:extLst>
              <a:ext uri="{FF2B5EF4-FFF2-40B4-BE49-F238E27FC236}">
                <a16:creationId xmlns:a16="http://schemas.microsoft.com/office/drawing/2014/main" id="{9B4E9B9B-EE5B-4DFE-865F-0E6FA7A9BE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7584" y="2722914"/>
            <a:ext cx="3372832" cy="3488510"/>
          </a:xfrm>
          <a:prstGeom prst="rect">
            <a:avLst/>
          </a:prstGeom>
        </p:spPr>
      </p:pic>
      <p:pic>
        <p:nvPicPr>
          <p:cNvPr id="17" name="Picture 16" descr="A boy standing next to a person smiling for the camera&#10;&#10;Description automatically generated">
            <a:extLst>
              <a:ext uri="{FF2B5EF4-FFF2-40B4-BE49-F238E27FC236}">
                <a16:creationId xmlns:a16="http://schemas.microsoft.com/office/drawing/2014/main" id="{A24E5B64-254C-4EE0-99E9-4A80C78D0D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55993" y="2722914"/>
            <a:ext cx="3031372" cy="3466740"/>
          </a:xfrm>
          <a:prstGeom prst="rect">
            <a:avLst/>
          </a:prstGeom>
        </p:spPr>
      </p:pic>
    </p:spTree>
    <p:extLst>
      <p:ext uri="{BB962C8B-B14F-4D97-AF65-F5344CB8AC3E}">
        <p14:creationId xmlns:p14="http://schemas.microsoft.com/office/powerpoint/2010/main" val="41703387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400300"/>
            <a:ext cx="18288000" cy="5486400"/>
          </a:xfrm>
          <a:prstGeom prst="rect">
            <a:avLst/>
          </a:prstGeom>
          <a:solidFill>
            <a:schemeClr val="tx2">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2" name="Title 1"/>
          <p:cNvSpPr>
            <a:spLocks noGrp="1"/>
          </p:cNvSpPr>
          <p:nvPr>
            <p:ph type="title"/>
          </p:nvPr>
        </p:nvSpPr>
        <p:spPr>
          <a:xfrm>
            <a:off x="876300" y="571411"/>
            <a:ext cx="7353300" cy="1283428"/>
          </a:xfrm>
        </p:spPr>
        <p:txBody>
          <a:bodyPr/>
          <a:lstStyle/>
          <a:p>
            <a:r>
              <a:rPr lang="en-US" sz="5000" dirty="0">
                <a:solidFill>
                  <a:schemeClr val="accent1"/>
                </a:solidFill>
              </a:rPr>
              <a:t>Table of Contents</a:t>
            </a:r>
            <a:br>
              <a:rPr lang="en-US" dirty="0"/>
            </a:br>
            <a:r>
              <a:rPr lang="en-US" sz="3600" dirty="0"/>
              <a:t>Loop Partner Program</a:t>
            </a:r>
            <a:endParaRPr lang="uk-UA" dirty="0"/>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2</a:t>
            </a:fld>
            <a:endParaRPr/>
          </a:p>
        </p:txBody>
      </p:sp>
      <p:grpSp>
        <p:nvGrpSpPr>
          <p:cNvPr id="25" name="Group 24"/>
          <p:cNvGrpSpPr/>
          <p:nvPr/>
        </p:nvGrpSpPr>
        <p:grpSpPr>
          <a:xfrm>
            <a:off x="1562101" y="3053723"/>
            <a:ext cx="7181849" cy="1862048"/>
            <a:chOff x="1562101" y="3053723"/>
            <a:chExt cx="7181849" cy="1862048"/>
          </a:xfrm>
        </p:grpSpPr>
        <p:sp>
          <p:nvSpPr>
            <p:cNvPr id="4" name="TextBox 3"/>
            <p:cNvSpPr txBox="1"/>
            <p:nvPr/>
          </p:nvSpPr>
          <p:spPr>
            <a:xfrm>
              <a:off x="1562101" y="3053723"/>
              <a:ext cx="2095500" cy="1862048"/>
            </a:xfrm>
            <a:prstGeom prst="rect">
              <a:avLst/>
            </a:prstGeom>
            <a:noFill/>
          </p:spPr>
          <p:txBody>
            <a:bodyPr wrap="square" rtlCol="0">
              <a:spAutoFit/>
            </a:bodyPr>
            <a:lstStyle/>
            <a:p>
              <a:pPr algn="r"/>
              <a:r>
                <a:rPr lang="en-US" sz="11500" b="1" dirty="0">
                  <a:solidFill>
                    <a:schemeClr val="accent1"/>
                  </a:solidFill>
                  <a:latin typeface="+mj-lt"/>
                </a:rPr>
                <a:t>01</a:t>
              </a:r>
              <a:endParaRPr lang="uk-UA" sz="11500" b="1" dirty="0">
                <a:solidFill>
                  <a:schemeClr val="accent1"/>
                </a:solidFill>
                <a:latin typeface="+mj-lt"/>
              </a:endParaRPr>
            </a:p>
          </p:txBody>
        </p:sp>
        <p:sp>
          <p:nvSpPr>
            <p:cNvPr id="7" name="TextBox 6"/>
            <p:cNvSpPr txBox="1"/>
            <p:nvPr/>
          </p:nvSpPr>
          <p:spPr>
            <a:xfrm>
              <a:off x="3600450" y="3600026"/>
              <a:ext cx="5143500" cy="769441"/>
            </a:xfrm>
            <a:prstGeom prst="rect">
              <a:avLst/>
            </a:prstGeom>
            <a:noFill/>
          </p:spPr>
          <p:txBody>
            <a:bodyPr wrap="square" rtlCol="0">
              <a:spAutoFit/>
            </a:bodyPr>
            <a:lstStyle/>
            <a:p>
              <a:r>
                <a:rPr lang="en-US" sz="4400" dirty="0">
                  <a:solidFill>
                    <a:schemeClr val="bg1"/>
                  </a:solidFill>
                  <a:latin typeface="+mj-lt"/>
                </a:rPr>
                <a:t>Intro to who we are </a:t>
              </a:r>
              <a:endParaRPr lang="uk-UA" sz="4400" dirty="0">
                <a:solidFill>
                  <a:schemeClr val="bg1"/>
                </a:solidFill>
                <a:latin typeface="+mj-lt"/>
              </a:endParaRPr>
            </a:p>
          </p:txBody>
        </p:sp>
      </p:grpSp>
      <p:grpSp>
        <p:nvGrpSpPr>
          <p:cNvPr id="27" name="Group 26"/>
          <p:cNvGrpSpPr/>
          <p:nvPr/>
        </p:nvGrpSpPr>
        <p:grpSpPr>
          <a:xfrm>
            <a:off x="1562101" y="5371229"/>
            <a:ext cx="7239000" cy="1862048"/>
            <a:chOff x="1562101" y="5371229"/>
            <a:chExt cx="7239000" cy="1862048"/>
          </a:xfrm>
        </p:grpSpPr>
        <p:sp>
          <p:nvSpPr>
            <p:cNvPr id="11" name="TextBox 10"/>
            <p:cNvSpPr txBox="1"/>
            <p:nvPr/>
          </p:nvSpPr>
          <p:spPr>
            <a:xfrm>
              <a:off x="1562101" y="5371229"/>
              <a:ext cx="2095500" cy="1862048"/>
            </a:xfrm>
            <a:prstGeom prst="rect">
              <a:avLst/>
            </a:prstGeom>
            <a:noFill/>
          </p:spPr>
          <p:txBody>
            <a:bodyPr wrap="square" rtlCol="0">
              <a:spAutoFit/>
            </a:bodyPr>
            <a:lstStyle/>
            <a:p>
              <a:pPr algn="r"/>
              <a:r>
                <a:rPr lang="en-US" sz="11500" b="1">
                  <a:solidFill>
                    <a:schemeClr val="accent1"/>
                  </a:solidFill>
                  <a:latin typeface="+mj-lt"/>
                </a:rPr>
                <a:t>03</a:t>
              </a:r>
              <a:endParaRPr lang="uk-UA" sz="11500" b="1">
                <a:solidFill>
                  <a:schemeClr val="accent1"/>
                </a:solidFill>
                <a:latin typeface="+mj-lt"/>
              </a:endParaRPr>
            </a:p>
          </p:txBody>
        </p:sp>
        <p:sp>
          <p:nvSpPr>
            <p:cNvPr id="12" name="TextBox 11"/>
            <p:cNvSpPr txBox="1"/>
            <p:nvPr/>
          </p:nvSpPr>
          <p:spPr>
            <a:xfrm>
              <a:off x="3657601" y="5917532"/>
              <a:ext cx="5143500" cy="769441"/>
            </a:xfrm>
            <a:prstGeom prst="rect">
              <a:avLst/>
            </a:prstGeom>
            <a:noFill/>
          </p:spPr>
          <p:txBody>
            <a:bodyPr wrap="square" rtlCol="0">
              <a:spAutoFit/>
            </a:bodyPr>
            <a:lstStyle/>
            <a:p>
              <a:r>
                <a:rPr lang="en-US" sz="4400" dirty="0">
                  <a:solidFill>
                    <a:schemeClr val="bg1"/>
                  </a:solidFill>
                  <a:latin typeface="+mj-lt"/>
                </a:rPr>
                <a:t>Partnering with us</a:t>
              </a:r>
              <a:endParaRPr lang="uk-UA" sz="4400" dirty="0">
                <a:solidFill>
                  <a:schemeClr val="bg1"/>
                </a:solidFill>
                <a:latin typeface="+mj-lt"/>
              </a:endParaRPr>
            </a:p>
          </p:txBody>
        </p:sp>
      </p:grpSp>
      <p:grpSp>
        <p:nvGrpSpPr>
          <p:cNvPr id="26" name="Group 25"/>
          <p:cNvGrpSpPr/>
          <p:nvPr/>
        </p:nvGrpSpPr>
        <p:grpSpPr>
          <a:xfrm>
            <a:off x="9486900" y="3053723"/>
            <a:ext cx="7239000" cy="1862048"/>
            <a:chOff x="9486900" y="3053723"/>
            <a:chExt cx="7239000" cy="1862048"/>
          </a:xfrm>
        </p:grpSpPr>
        <p:sp>
          <p:nvSpPr>
            <p:cNvPr id="15" name="TextBox 14"/>
            <p:cNvSpPr txBox="1"/>
            <p:nvPr/>
          </p:nvSpPr>
          <p:spPr>
            <a:xfrm>
              <a:off x="9486900" y="3053723"/>
              <a:ext cx="2095500" cy="1862048"/>
            </a:xfrm>
            <a:prstGeom prst="rect">
              <a:avLst/>
            </a:prstGeom>
            <a:noFill/>
          </p:spPr>
          <p:txBody>
            <a:bodyPr wrap="square" rtlCol="0">
              <a:spAutoFit/>
            </a:bodyPr>
            <a:lstStyle/>
            <a:p>
              <a:pPr algn="r"/>
              <a:r>
                <a:rPr lang="en-US" sz="11500" b="1" dirty="0">
                  <a:solidFill>
                    <a:schemeClr val="accent1"/>
                  </a:solidFill>
                  <a:latin typeface="+mj-lt"/>
                </a:rPr>
                <a:t>02</a:t>
              </a:r>
              <a:endParaRPr lang="uk-UA" sz="11500" b="1" dirty="0">
                <a:solidFill>
                  <a:schemeClr val="accent1"/>
                </a:solidFill>
                <a:latin typeface="+mj-lt"/>
              </a:endParaRPr>
            </a:p>
          </p:txBody>
        </p:sp>
        <p:sp>
          <p:nvSpPr>
            <p:cNvPr id="16" name="TextBox 15"/>
            <p:cNvSpPr txBox="1"/>
            <p:nvPr/>
          </p:nvSpPr>
          <p:spPr>
            <a:xfrm>
              <a:off x="11582400" y="3605616"/>
              <a:ext cx="5143500" cy="769441"/>
            </a:xfrm>
            <a:prstGeom prst="rect">
              <a:avLst/>
            </a:prstGeom>
            <a:noFill/>
          </p:spPr>
          <p:txBody>
            <a:bodyPr wrap="square" rtlCol="0">
              <a:spAutoFit/>
            </a:bodyPr>
            <a:lstStyle/>
            <a:p>
              <a:r>
                <a:rPr lang="en-US" sz="4400" dirty="0">
                  <a:solidFill>
                    <a:schemeClr val="bg1"/>
                  </a:solidFill>
                  <a:latin typeface="+mj-lt"/>
                </a:rPr>
                <a:t>How we’re different</a:t>
              </a:r>
              <a:endParaRPr lang="uk-UA" sz="4400" dirty="0">
                <a:solidFill>
                  <a:schemeClr val="bg1"/>
                </a:solidFill>
                <a:latin typeface="+mj-lt"/>
              </a:endParaRPr>
            </a:p>
          </p:txBody>
        </p:sp>
      </p:grpSp>
      <p:grpSp>
        <p:nvGrpSpPr>
          <p:cNvPr id="28" name="Group 27"/>
          <p:cNvGrpSpPr/>
          <p:nvPr/>
        </p:nvGrpSpPr>
        <p:grpSpPr>
          <a:xfrm>
            <a:off x="9486900" y="5371229"/>
            <a:ext cx="7238999" cy="1862048"/>
            <a:chOff x="9486900" y="5371229"/>
            <a:chExt cx="7238999" cy="1862048"/>
          </a:xfrm>
        </p:grpSpPr>
        <p:sp>
          <p:nvSpPr>
            <p:cNvPr id="19" name="TextBox 18"/>
            <p:cNvSpPr txBox="1"/>
            <p:nvPr/>
          </p:nvSpPr>
          <p:spPr>
            <a:xfrm>
              <a:off x="9486900" y="5371229"/>
              <a:ext cx="2095500" cy="1862048"/>
            </a:xfrm>
            <a:prstGeom prst="rect">
              <a:avLst/>
            </a:prstGeom>
            <a:noFill/>
          </p:spPr>
          <p:txBody>
            <a:bodyPr wrap="square" rtlCol="0">
              <a:spAutoFit/>
            </a:bodyPr>
            <a:lstStyle/>
            <a:p>
              <a:pPr algn="r"/>
              <a:r>
                <a:rPr lang="en-US" sz="11500" b="1" dirty="0">
                  <a:solidFill>
                    <a:schemeClr val="accent1"/>
                  </a:solidFill>
                  <a:latin typeface="+mj-lt"/>
                </a:rPr>
                <a:t>04</a:t>
              </a:r>
              <a:endParaRPr lang="uk-UA" sz="11500" b="1" dirty="0">
                <a:solidFill>
                  <a:schemeClr val="accent1"/>
                </a:solidFill>
                <a:latin typeface="+mj-lt"/>
              </a:endParaRPr>
            </a:p>
          </p:txBody>
        </p:sp>
        <p:sp>
          <p:nvSpPr>
            <p:cNvPr id="20" name="TextBox 19"/>
            <p:cNvSpPr txBox="1"/>
            <p:nvPr/>
          </p:nvSpPr>
          <p:spPr>
            <a:xfrm>
              <a:off x="11582399" y="5911944"/>
              <a:ext cx="5143500" cy="769441"/>
            </a:xfrm>
            <a:prstGeom prst="rect">
              <a:avLst/>
            </a:prstGeom>
            <a:noFill/>
          </p:spPr>
          <p:txBody>
            <a:bodyPr wrap="square" rtlCol="0">
              <a:spAutoFit/>
            </a:bodyPr>
            <a:lstStyle/>
            <a:p>
              <a:r>
                <a:rPr lang="en-US" sz="4400" dirty="0">
                  <a:solidFill>
                    <a:schemeClr val="bg1"/>
                  </a:solidFill>
                  <a:latin typeface="+mj-lt"/>
                </a:rPr>
                <a:t>Stats &amp; reviews</a:t>
              </a:r>
              <a:endParaRPr lang="uk-UA" sz="4400" dirty="0">
                <a:solidFill>
                  <a:schemeClr val="bg1"/>
                </a:solidFill>
                <a:latin typeface="+mj-lt"/>
              </a:endParaRPr>
            </a:p>
          </p:txBody>
        </p:sp>
      </p:grpSp>
    </p:spTree>
    <p:extLst>
      <p:ext uri="{BB962C8B-B14F-4D97-AF65-F5344CB8AC3E}">
        <p14:creationId xmlns:p14="http://schemas.microsoft.com/office/powerpoint/2010/main" val="64839102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32AD3E-E12D-4E71-8293-867DDE6CF51D}"/>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3</a:t>
            </a:fld>
            <a:endParaRPr dirty="0"/>
          </a:p>
        </p:txBody>
      </p:sp>
      <p:sp>
        <p:nvSpPr>
          <p:cNvPr id="7" name="Title 6">
            <a:extLst>
              <a:ext uri="{FF2B5EF4-FFF2-40B4-BE49-F238E27FC236}">
                <a16:creationId xmlns:a16="http://schemas.microsoft.com/office/drawing/2014/main" id="{095F6F5F-E564-4046-A001-2CC5A8CDA9CA}"/>
              </a:ext>
            </a:extLst>
          </p:cNvPr>
          <p:cNvSpPr>
            <a:spLocks noGrp="1"/>
          </p:cNvSpPr>
          <p:nvPr>
            <p:ph type="title"/>
          </p:nvPr>
        </p:nvSpPr>
        <p:spPr>
          <a:xfrm>
            <a:off x="876300" y="571411"/>
            <a:ext cx="9182100" cy="1338828"/>
          </a:xfrm>
        </p:spPr>
        <p:txBody>
          <a:bodyPr wrap="square" rtlCol="0" anchor="t">
            <a:spAutoFit/>
          </a:bodyPr>
          <a:lstStyle/>
          <a:p>
            <a:r>
              <a:rPr lang="en-US" dirty="0"/>
              <a:t>What We Do</a:t>
            </a:r>
            <a:br>
              <a:rPr lang="en-US" dirty="0"/>
            </a:br>
            <a:r>
              <a:rPr lang="en-US" dirty="0">
                <a:solidFill>
                  <a:schemeClr val="accent1"/>
                </a:solidFill>
              </a:rPr>
              <a:t>Managed VoIP Phone Service</a:t>
            </a:r>
          </a:p>
        </p:txBody>
      </p:sp>
      <p:grpSp>
        <p:nvGrpSpPr>
          <p:cNvPr id="5" name="Group 4">
            <a:extLst>
              <a:ext uri="{FF2B5EF4-FFF2-40B4-BE49-F238E27FC236}">
                <a16:creationId xmlns:a16="http://schemas.microsoft.com/office/drawing/2014/main" id="{E7E8F7A1-D6E7-4A70-B963-F3B76E1CF80D}"/>
              </a:ext>
            </a:extLst>
          </p:cNvPr>
          <p:cNvGrpSpPr/>
          <p:nvPr/>
        </p:nvGrpSpPr>
        <p:grpSpPr>
          <a:xfrm>
            <a:off x="1801099" y="2705100"/>
            <a:ext cx="12676901" cy="769441"/>
            <a:chOff x="11202436" y="3815917"/>
            <a:chExt cx="12676901" cy="769441"/>
          </a:xfrm>
        </p:grpSpPr>
        <p:sp>
          <p:nvSpPr>
            <p:cNvPr id="6" name="TextBox 5">
              <a:extLst>
                <a:ext uri="{FF2B5EF4-FFF2-40B4-BE49-F238E27FC236}">
                  <a16:creationId xmlns:a16="http://schemas.microsoft.com/office/drawing/2014/main" id="{075489A9-41AD-43BF-8356-CAF70C95ED53}"/>
                </a:ext>
              </a:extLst>
            </p:cNvPr>
            <p:cNvSpPr txBox="1"/>
            <p:nvPr/>
          </p:nvSpPr>
          <p:spPr>
            <a:xfrm>
              <a:off x="11865231" y="3815917"/>
              <a:ext cx="12014106" cy="769441"/>
            </a:xfrm>
            <a:prstGeom prst="rect">
              <a:avLst/>
            </a:prstGeom>
            <a:noFill/>
          </p:spPr>
          <p:txBody>
            <a:bodyPr wrap="square" rtlCol="0">
              <a:spAutoFit/>
            </a:bodyPr>
            <a:lstStyle/>
            <a:p>
              <a:r>
                <a:rPr lang="en-US" sz="4400" dirty="0">
                  <a:solidFill>
                    <a:schemeClr val="accent1"/>
                  </a:solidFill>
                  <a:latin typeface="+mj-lt"/>
                </a:rPr>
                <a:t>Enterprise-class </a:t>
              </a:r>
              <a:r>
                <a:rPr lang="en-US" sz="4400" dirty="0"/>
                <a:t>hosted phone service</a:t>
              </a:r>
              <a:endParaRPr lang="uk-UA" sz="4400" dirty="0">
                <a:solidFill>
                  <a:schemeClr val="accent1"/>
                </a:solidFill>
                <a:latin typeface="+mj-lt"/>
              </a:endParaRPr>
            </a:p>
          </p:txBody>
        </p:sp>
        <p:sp>
          <p:nvSpPr>
            <p:cNvPr id="8" name="Freeform 29">
              <a:extLst>
                <a:ext uri="{FF2B5EF4-FFF2-40B4-BE49-F238E27FC236}">
                  <a16:creationId xmlns:a16="http://schemas.microsoft.com/office/drawing/2014/main" id="{B7913B40-7861-4288-8CF9-40AE08BDF96F}"/>
                </a:ext>
              </a:extLst>
            </p:cNvPr>
            <p:cNvSpPr>
              <a:spLocks noEditPoints="1"/>
            </p:cNvSpPr>
            <p:nvPr/>
          </p:nvSpPr>
          <p:spPr bwMode="auto">
            <a:xfrm>
              <a:off x="11202436" y="4016816"/>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9" name="Group 8">
            <a:extLst>
              <a:ext uri="{FF2B5EF4-FFF2-40B4-BE49-F238E27FC236}">
                <a16:creationId xmlns:a16="http://schemas.microsoft.com/office/drawing/2014/main" id="{9197377D-9799-47F0-8C00-8993968D9BC6}"/>
              </a:ext>
            </a:extLst>
          </p:cNvPr>
          <p:cNvGrpSpPr/>
          <p:nvPr/>
        </p:nvGrpSpPr>
        <p:grpSpPr>
          <a:xfrm>
            <a:off x="1801099" y="4834138"/>
            <a:ext cx="9844895" cy="769441"/>
            <a:chOff x="11202436" y="3815917"/>
            <a:chExt cx="9844895" cy="769441"/>
          </a:xfrm>
        </p:grpSpPr>
        <p:sp>
          <p:nvSpPr>
            <p:cNvPr id="10" name="TextBox 9">
              <a:extLst>
                <a:ext uri="{FF2B5EF4-FFF2-40B4-BE49-F238E27FC236}">
                  <a16:creationId xmlns:a16="http://schemas.microsoft.com/office/drawing/2014/main" id="{22D0EE32-308C-4C99-8CD4-15559EE95CAC}"/>
                </a:ext>
              </a:extLst>
            </p:cNvPr>
            <p:cNvSpPr txBox="1"/>
            <p:nvPr/>
          </p:nvSpPr>
          <p:spPr>
            <a:xfrm>
              <a:off x="11865231" y="3815917"/>
              <a:ext cx="9182100" cy="769441"/>
            </a:xfrm>
            <a:prstGeom prst="rect">
              <a:avLst/>
            </a:prstGeom>
            <a:noFill/>
          </p:spPr>
          <p:txBody>
            <a:bodyPr wrap="square" rtlCol="0">
              <a:spAutoFit/>
            </a:bodyPr>
            <a:lstStyle/>
            <a:p>
              <a:r>
                <a:rPr lang="en-US" sz="4400" dirty="0">
                  <a:solidFill>
                    <a:schemeClr val="accent1"/>
                  </a:solidFill>
                  <a:latin typeface="+mj-lt"/>
                </a:rPr>
                <a:t>No </a:t>
              </a:r>
              <a:r>
                <a:rPr lang="en-US" sz="4400" dirty="0"/>
                <a:t>contracts</a:t>
              </a:r>
              <a:endParaRPr lang="uk-UA" sz="4400" dirty="0">
                <a:solidFill>
                  <a:schemeClr val="accent1"/>
                </a:solidFill>
                <a:latin typeface="+mj-lt"/>
              </a:endParaRPr>
            </a:p>
          </p:txBody>
        </p:sp>
        <p:sp>
          <p:nvSpPr>
            <p:cNvPr id="11" name="Freeform 29">
              <a:extLst>
                <a:ext uri="{FF2B5EF4-FFF2-40B4-BE49-F238E27FC236}">
                  <a16:creationId xmlns:a16="http://schemas.microsoft.com/office/drawing/2014/main" id="{520ABBC8-F073-4057-B225-6AF07CA57B5B}"/>
                </a:ext>
              </a:extLst>
            </p:cNvPr>
            <p:cNvSpPr>
              <a:spLocks noEditPoints="1"/>
            </p:cNvSpPr>
            <p:nvPr/>
          </p:nvSpPr>
          <p:spPr bwMode="auto">
            <a:xfrm>
              <a:off x="11202436" y="3968317"/>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2" name="Group 11">
            <a:extLst>
              <a:ext uri="{FF2B5EF4-FFF2-40B4-BE49-F238E27FC236}">
                <a16:creationId xmlns:a16="http://schemas.microsoft.com/office/drawing/2014/main" id="{E7C632D2-BDA9-4CCC-94F6-740993C2D1B2}"/>
              </a:ext>
            </a:extLst>
          </p:cNvPr>
          <p:cNvGrpSpPr/>
          <p:nvPr/>
        </p:nvGrpSpPr>
        <p:grpSpPr>
          <a:xfrm>
            <a:off x="1801099" y="3769619"/>
            <a:ext cx="9844895" cy="769441"/>
            <a:chOff x="11202436" y="3815917"/>
            <a:chExt cx="9844895" cy="769441"/>
          </a:xfrm>
        </p:grpSpPr>
        <p:sp>
          <p:nvSpPr>
            <p:cNvPr id="13" name="TextBox 12">
              <a:extLst>
                <a:ext uri="{FF2B5EF4-FFF2-40B4-BE49-F238E27FC236}">
                  <a16:creationId xmlns:a16="http://schemas.microsoft.com/office/drawing/2014/main" id="{6A7A9924-CC45-4859-A30E-5FDDB591B8F2}"/>
                </a:ext>
              </a:extLst>
            </p:cNvPr>
            <p:cNvSpPr txBox="1"/>
            <p:nvPr/>
          </p:nvSpPr>
          <p:spPr>
            <a:xfrm>
              <a:off x="11865231" y="3815917"/>
              <a:ext cx="9182100" cy="769441"/>
            </a:xfrm>
            <a:prstGeom prst="rect">
              <a:avLst/>
            </a:prstGeom>
            <a:noFill/>
          </p:spPr>
          <p:txBody>
            <a:bodyPr wrap="square" rtlCol="0">
              <a:spAutoFit/>
            </a:bodyPr>
            <a:lstStyle/>
            <a:p>
              <a:r>
                <a:rPr lang="en-US" sz="4400" dirty="0">
                  <a:solidFill>
                    <a:schemeClr val="accent1"/>
                  </a:solidFill>
                  <a:latin typeface="+mj-lt"/>
                </a:rPr>
                <a:t>Simple </a:t>
              </a:r>
              <a:r>
                <a:rPr lang="en-US" sz="4400" dirty="0"/>
                <a:t>pricing</a:t>
              </a:r>
              <a:endParaRPr lang="uk-UA" sz="4400" dirty="0">
                <a:solidFill>
                  <a:schemeClr val="accent1"/>
                </a:solidFill>
                <a:latin typeface="+mj-lt"/>
              </a:endParaRPr>
            </a:p>
          </p:txBody>
        </p:sp>
        <p:sp>
          <p:nvSpPr>
            <p:cNvPr id="14" name="Freeform 29">
              <a:extLst>
                <a:ext uri="{FF2B5EF4-FFF2-40B4-BE49-F238E27FC236}">
                  <a16:creationId xmlns:a16="http://schemas.microsoft.com/office/drawing/2014/main" id="{ED127A06-7779-43AB-A2CD-03B0C40A29A1}"/>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5" name="Group 14">
            <a:extLst>
              <a:ext uri="{FF2B5EF4-FFF2-40B4-BE49-F238E27FC236}">
                <a16:creationId xmlns:a16="http://schemas.microsoft.com/office/drawing/2014/main" id="{6C700CC5-4689-4A17-A49C-54C27983D7B9}"/>
              </a:ext>
            </a:extLst>
          </p:cNvPr>
          <p:cNvGrpSpPr/>
          <p:nvPr/>
        </p:nvGrpSpPr>
        <p:grpSpPr>
          <a:xfrm>
            <a:off x="1801099" y="5898657"/>
            <a:ext cx="9844895" cy="769441"/>
            <a:chOff x="11202436" y="3815917"/>
            <a:chExt cx="9844895" cy="769441"/>
          </a:xfrm>
        </p:grpSpPr>
        <p:sp>
          <p:nvSpPr>
            <p:cNvPr id="16" name="TextBox 15">
              <a:extLst>
                <a:ext uri="{FF2B5EF4-FFF2-40B4-BE49-F238E27FC236}">
                  <a16:creationId xmlns:a16="http://schemas.microsoft.com/office/drawing/2014/main" id="{0EA902ED-3581-48B4-AF1D-F3D50DF8FDB7}"/>
                </a:ext>
              </a:extLst>
            </p:cNvPr>
            <p:cNvSpPr txBox="1"/>
            <p:nvPr/>
          </p:nvSpPr>
          <p:spPr>
            <a:xfrm>
              <a:off x="11865231" y="3815917"/>
              <a:ext cx="9182100" cy="769441"/>
            </a:xfrm>
            <a:prstGeom prst="rect">
              <a:avLst/>
            </a:prstGeom>
            <a:noFill/>
          </p:spPr>
          <p:txBody>
            <a:bodyPr wrap="square" rtlCol="0">
              <a:spAutoFit/>
            </a:bodyPr>
            <a:lstStyle/>
            <a:p>
              <a:r>
                <a:rPr lang="en-US" sz="4400" dirty="0">
                  <a:solidFill>
                    <a:schemeClr val="accent1"/>
                  </a:solidFill>
                  <a:latin typeface="+mj-lt"/>
                </a:rPr>
                <a:t>Fully-managed </a:t>
              </a:r>
              <a:r>
                <a:rPr lang="en-US" sz="4400" dirty="0"/>
                <a:t>system</a:t>
              </a:r>
              <a:endParaRPr lang="uk-UA" sz="4400" dirty="0">
                <a:solidFill>
                  <a:schemeClr val="accent1"/>
                </a:solidFill>
                <a:latin typeface="+mj-lt"/>
              </a:endParaRPr>
            </a:p>
          </p:txBody>
        </p:sp>
        <p:sp>
          <p:nvSpPr>
            <p:cNvPr id="17" name="Freeform 29">
              <a:extLst>
                <a:ext uri="{FF2B5EF4-FFF2-40B4-BE49-F238E27FC236}">
                  <a16:creationId xmlns:a16="http://schemas.microsoft.com/office/drawing/2014/main" id="{B1951363-5F81-4B87-B3BC-840594918D0A}"/>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8" name="Group 17">
            <a:extLst>
              <a:ext uri="{FF2B5EF4-FFF2-40B4-BE49-F238E27FC236}">
                <a16:creationId xmlns:a16="http://schemas.microsoft.com/office/drawing/2014/main" id="{D47605CA-BD3A-48D9-99FB-8868094DD046}"/>
              </a:ext>
            </a:extLst>
          </p:cNvPr>
          <p:cNvGrpSpPr/>
          <p:nvPr/>
        </p:nvGrpSpPr>
        <p:grpSpPr>
          <a:xfrm>
            <a:off x="1801099" y="6963176"/>
            <a:ext cx="9844895" cy="769441"/>
            <a:chOff x="11202436" y="3815917"/>
            <a:chExt cx="9844895" cy="769441"/>
          </a:xfrm>
        </p:grpSpPr>
        <p:sp>
          <p:nvSpPr>
            <p:cNvPr id="19" name="TextBox 18">
              <a:extLst>
                <a:ext uri="{FF2B5EF4-FFF2-40B4-BE49-F238E27FC236}">
                  <a16:creationId xmlns:a16="http://schemas.microsoft.com/office/drawing/2014/main" id="{8A3C1E39-7B27-4167-AB86-63E595F01097}"/>
                </a:ext>
              </a:extLst>
            </p:cNvPr>
            <p:cNvSpPr txBox="1"/>
            <p:nvPr/>
          </p:nvSpPr>
          <p:spPr>
            <a:xfrm>
              <a:off x="11865231" y="3815917"/>
              <a:ext cx="9182100" cy="769441"/>
            </a:xfrm>
            <a:prstGeom prst="rect">
              <a:avLst/>
            </a:prstGeom>
            <a:noFill/>
          </p:spPr>
          <p:txBody>
            <a:bodyPr wrap="square" rtlCol="0">
              <a:spAutoFit/>
            </a:bodyPr>
            <a:lstStyle/>
            <a:p>
              <a:r>
                <a:rPr lang="en-US" sz="4400" dirty="0">
                  <a:solidFill>
                    <a:schemeClr val="accent1"/>
                  </a:solidFill>
                  <a:latin typeface="+mj-lt"/>
                </a:rPr>
                <a:t>Approachable, relatable </a:t>
              </a:r>
              <a:r>
                <a:rPr lang="en-US" sz="4400" dirty="0"/>
                <a:t>support</a:t>
              </a:r>
              <a:endParaRPr lang="uk-UA" sz="4400" dirty="0">
                <a:solidFill>
                  <a:schemeClr val="accent1"/>
                </a:solidFill>
                <a:latin typeface="+mj-lt"/>
              </a:endParaRPr>
            </a:p>
          </p:txBody>
        </p:sp>
        <p:sp>
          <p:nvSpPr>
            <p:cNvPr id="20" name="Freeform 29">
              <a:extLst>
                <a:ext uri="{FF2B5EF4-FFF2-40B4-BE49-F238E27FC236}">
                  <a16:creationId xmlns:a16="http://schemas.microsoft.com/office/drawing/2014/main" id="{9989D4B8-DC50-43F1-8A13-601CBDFD4B72}"/>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254354768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1411"/>
            <a:ext cx="5448300" cy="1338828"/>
          </a:xfrm>
        </p:spPr>
        <p:txBody>
          <a:bodyPr/>
          <a:lstStyle/>
          <a:p>
            <a:r>
              <a:rPr lang="en-US" dirty="0"/>
              <a:t>Who We Are</a:t>
            </a:r>
            <a:br>
              <a:rPr lang="en-US" dirty="0"/>
            </a:br>
            <a:r>
              <a:rPr lang="en-US" dirty="0">
                <a:solidFill>
                  <a:schemeClr val="accent1"/>
                </a:solidFill>
              </a:rPr>
              <a:t>Company Values</a:t>
            </a:r>
            <a:endParaRPr lang="uk-UA" dirty="0">
              <a:solidFill>
                <a:schemeClr val="accent1"/>
              </a:solidFill>
            </a:endParaRPr>
          </a:p>
        </p:txBody>
      </p:sp>
      <p:sp>
        <p:nvSpPr>
          <p:cNvPr id="3" name="Slide Number Placeholder 2"/>
          <p:cNvSpPr>
            <a:spLocks noGrp="1"/>
          </p:cNvSpPr>
          <p:nvPr>
            <p:ph type="sldNum" sz="quarter" idx="10"/>
          </p:nvPr>
        </p:nvSpPr>
        <p:spPr/>
        <p:txBody>
          <a:bodyPr/>
          <a:lstStyle/>
          <a:p>
            <a:pPr algn="l"/>
            <a:r>
              <a:rPr lang="en-US" dirty="0"/>
              <a:t>page</a:t>
            </a:r>
          </a:p>
          <a:p>
            <a:pPr algn="l"/>
            <a:r>
              <a:rPr lang="en-US" dirty="0"/>
              <a:t>0</a:t>
            </a:r>
            <a:fld id="{37D409AB-2201-4E18-8A34-C31753AD9B06}" type="slidenum">
              <a:rPr smtClean="0"/>
              <a:pPr algn="l"/>
              <a:t>4</a:t>
            </a:fld>
            <a:endParaRPr dirty="0"/>
          </a:p>
        </p:txBody>
      </p:sp>
      <p:grpSp>
        <p:nvGrpSpPr>
          <p:cNvPr id="7" name="Group 6"/>
          <p:cNvGrpSpPr/>
          <p:nvPr/>
        </p:nvGrpSpPr>
        <p:grpSpPr>
          <a:xfrm>
            <a:off x="2428650" y="2612814"/>
            <a:ext cx="13805101" cy="1662184"/>
            <a:chOff x="2428650" y="2612814"/>
            <a:chExt cx="13805101" cy="1662184"/>
          </a:xfrm>
        </p:grpSpPr>
        <p:grpSp>
          <p:nvGrpSpPr>
            <p:cNvPr id="4" name="Group 3"/>
            <p:cNvGrpSpPr/>
            <p:nvPr/>
          </p:nvGrpSpPr>
          <p:grpSpPr>
            <a:xfrm>
              <a:off x="3807190" y="2612814"/>
              <a:ext cx="12426561" cy="1538063"/>
              <a:chOff x="3807190" y="2612814"/>
              <a:chExt cx="12426561" cy="1538063"/>
            </a:xfrm>
          </p:grpSpPr>
          <p:sp>
            <p:nvSpPr>
              <p:cNvPr id="8" name="TextBox 7"/>
              <p:cNvSpPr txBox="1"/>
              <p:nvPr/>
            </p:nvSpPr>
            <p:spPr>
              <a:xfrm>
                <a:off x="3807191" y="2612814"/>
                <a:ext cx="7592937" cy="646331"/>
              </a:xfrm>
              <a:prstGeom prst="rect">
                <a:avLst/>
              </a:prstGeom>
              <a:noFill/>
            </p:spPr>
            <p:txBody>
              <a:bodyPr wrap="square" rtlCol="0">
                <a:spAutoFit/>
              </a:bodyPr>
              <a:lstStyle/>
              <a:p>
                <a:r>
                  <a:rPr lang="en-US" sz="3600" dirty="0">
                    <a:latin typeface="+mj-lt"/>
                  </a:rPr>
                  <a:t>our </a:t>
                </a:r>
                <a:r>
                  <a:rPr lang="en-US" sz="3600" dirty="0">
                    <a:solidFill>
                      <a:schemeClr val="accent1"/>
                    </a:solidFill>
                    <a:latin typeface="+mj-lt"/>
                  </a:rPr>
                  <a:t>history</a:t>
                </a:r>
                <a:endParaRPr lang="uk-UA" sz="3600" dirty="0">
                  <a:solidFill>
                    <a:schemeClr val="accent1"/>
                  </a:solidFill>
                  <a:latin typeface="+mj-lt"/>
                </a:endParaRPr>
              </a:p>
            </p:txBody>
          </p:sp>
          <p:sp>
            <p:nvSpPr>
              <p:cNvPr id="9" name="TextBox 8"/>
              <p:cNvSpPr txBox="1"/>
              <p:nvPr/>
            </p:nvSpPr>
            <p:spPr>
              <a:xfrm>
                <a:off x="3807190" y="3319880"/>
                <a:ext cx="12426561" cy="830997"/>
              </a:xfrm>
              <a:prstGeom prst="rect">
                <a:avLst/>
              </a:prstGeom>
              <a:noFill/>
            </p:spPr>
            <p:txBody>
              <a:bodyPr wrap="square" rtlCol="0">
                <a:spAutoFit/>
              </a:bodyPr>
              <a:lstStyle/>
              <a:p>
                <a:r>
                  <a:rPr lang="en-US" sz="2400" dirty="0">
                    <a:solidFill>
                      <a:schemeClr val="tx2"/>
                    </a:solidFill>
                  </a:rPr>
                  <a:t>Founded in 2009</a:t>
                </a:r>
              </a:p>
              <a:p>
                <a:r>
                  <a:rPr lang="en-US" sz="2400" dirty="0">
                    <a:solidFill>
                      <a:schemeClr val="tx2"/>
                    </a:solidFill>
                  </a:rPr>
                  <a:t>Headquartered in Charlotte, NC</a:t>
                </a:r>
                <a:endParaRPr lang="uk-UA" sz="2400" dirty="0">
                  <a:solidFill>
                    <a:schemeClr val="tx2"/>
                  </a:solidFill>
                </a:endParaRPr>
              </a:p>
            </p:txBody>
          </p:sp>
        </p:grpSp>
        <p:cxnSp>
          <p:nvCxnSpPr>
            <p:cNvPr id="23" name="Straight Connector 22"/>
            <p:cNvCxnSpPr/>
            <p:nvPr/>
          </p:nvCxnSpPr>
          <p:spPr>
            <a:xfrm>
              <a:off x="3600450" y="2759295"/>
              <a:ext cx="0" cy="1515703"/>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5" name="Freeform 426"/>
            <p:cNvSpPr>
              <a:spLocks noEditPoints="1"/>
            </p:cNvSpPr>
            <p:nvPr/>
          </p:nvSpPr>
          <p:spPr bwMode="auto">
            <a:xfrm>
              <a:off x="2428650" y="3101667"/>
              <a:ext cx="712287" cy="716657"/>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88 w 176"/>
                <a:gd name="T21" fmla="*/ 32 h 176"/>
                <a:gd name="T22" fmla="*/ 32 w 176"/>
                <a:gd name="T23" fmla="*/ 88 h 176"/>
                <a:gd name="T24" fmla="*/ 88 w 176"/>
                <a:gd name="T25" fmla="*/ 144 h 176"/>
                <a:gd name="T26" fmla="*/ 144 w 176"/>
                <a:gd name="T27" fmla="*/ 88 h 176"/>
                <a:gd name="T28" fmla="*/ 88 w 176"/>
                <a:gd name="T29" fmla="*/ 32 h 176"/>
                <a:gd name="T30" fmla="*/ 88 w 176"/>
                <a:gd name="T31" fmla="*/ 136 h 176"/>
                <a:gd name="T32" fmla="*/ 40 w 176"/>
                <a:gd name="T33" fmla="*/ 88 h 176"/>
                <a:gd name="T34" fmla="*/ 88 w 176"/>
                <a:gd name="T35" fmla="*/ 40 h 176"/>
                <a:gd name="T36" fmla="*/ 136 w 176"/>
                <a:gd name="T37" fmla="*/ 88 h 176"/>
                <a:gd name="T38" fmla="*/ 88 w 176"/>
                <a:gd name="T39" fmla="*/ 136 h 176"/>
                <a:gd name="T40" fmla="*/ 149 w 176"/>
                <a:gd name="T41" fmla="*/ 151 h 176"/>
                <a:gd name="T42" fmla="*/ 176 w 176"/>
                <a:gd name="T43" fmla="*/ 88 h 176"/>
                <a:gd name="T44" fmla="*/ 88 w 176"/>
                <a:gd name="T45" fmla="*/ 0 h 176"/>
                <a:gd name="T46" fmla="*/ 0 w 176"/>
                <a:gd name="T47" fmla="*/ 88 h 176"/>
                <a:gd name="T48" fmla="*/ 27 w 176"/>
                <a:gd name="T49" fmla="*/ 151 h 176"/>
                <a:gd name="T50" fmla="*/ 17 w 176"/>
                <a:gd name="T51" fmla="*/ 169 h 176"/>
                <a:gd name="T52" fmla="*/ 16 w 176"/>
                <a:gd name="T53" fmla="*/ 172 h 176"/>
                <a:gd name="T54" fmla="*/ 20 w 176"/>
                <a:gd name="T55" fmla="*/ 176 h 176"/>
                <a:gd name="T56" fmla="*/ 23 w 176"/>
                <a:gd name="T57" fmla="*/ 175 h 176"/>
                <a:gd name="T58" fmla="*/ 24 w 176"/>
                <a:gd name="T59" fmla="*/ 173 h 176"/>
                <a:gd name="T60" fmla="*/ 33 w 176"/>
                <a:gd name="T61" fmla="*/ 157 h 176"/>
                <a:gd name="T62" fmla="*/ 88 w 176"/>
                <a:gd name="T63" fmla="*/ 176 h 176"/>
                <a:gd name="T64" fmla="*/ 143 w 176"/>
                <a:gd name="T65" fmla="*/ 157 h 176"/>
                <a:gd name="T66" fmla="*/ 152 w 176"/>
                <a:gd name="T67" fmla="*/ 173 h 176"/>
                <a:gd name="T68" fmla="*/ 156 w 176"/>
                <a:gd name="T69" fmla="*/ 176 h 176"/>
                <a:gd name="T70" fmla="*/ 160 w 176"/>
                <a:gd name="T71" fmla="*/ 172 h 176"/>
                <a:gd name="T72" fmla="*/ 159 w 176"/>
                <a:gd name="T73" fmla="*/ 169 h 176"/>
                <a:gd name="T74" fmla="*/ 149 w 176"/>
                <a:gd name="T75" fmla="*/ 151 h 176"/>
                <a:gd name="T76" fmla="*/ 88 w 176"/>
                <a:gd name="T77" fmla="*/ 168 h 176"/>
                <a:gd name="T78" fmla="*/ 8 w 176"/>
                <a:gd name="T79" fmla="*/ 88 h 176"/>
                <a:gd name="T80" fmla="*/ 88 w 176"/>
                <a:gd name="T81" fmla="*/ 8 h 176"/>
                <a:gd name="T82" fmla="*/ 168 w 176"/>
                <a:gd name="T83" fmla="*/ 88 h 176"/>
                <a:gd name="T84" fmla="*/ 88 w 176"/>
                <a:gd name="T8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5" y="64"/>
                    <a:pt x="64" y="75"/>
                    <a:pt x="64" y="88"/>
                  </a:cubicBezTo>
                  <a:cubicBezTo>
                    <a:pt x="64" y="101"/>
                    <a:pt x="75"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7" y="72"/>
                    <a:pt x="104" y="79"/>
                    <a:pt x="104" y="88"/>
                  </a:cubicBezTo>
                  <a:cubicBezTo>
                    <a:pt x="104" y="97"/>
                    <a:pt x="97" y="104"/>
                    <a:pt x="88" y="104"/>
                  </a:cubicBezTo>
                  <a:moveTo>
                    <a:pt x="88" y="32"/>
                  </a:moveTo>
                  <a:cubicBezTo>
                    <a:pt x="57" y="32"/>
                    <a:pt x="32" y="57"/>
                    <a:pt x="32" y="88"/>
                  </a:cubicBezTo>
                  <a:cubicBezTo>
                    <a:pt x="32" y="119"/>
                    <a:pt x="57" y="144"/>
                    <a:pt x="88" y="144"/>
                  </a:cubicBezTo>
                  <a:cubicBezTo>
                    <a:pt x="119" y="144"/>
                    <a:pt x="144" y="119"/>
                    <a:pt x="144" y="88"/>
                  </a:cubicBezTo>
                  <a:cubicBezTo>
                    <a:pt x="144" y="57"/>
                    <a:pt x="119" y="32"/>
                    <a:pt x="88" y="32"/>
                  </a:cubicBezTo>
                  <a:moveTo>
                    <a:pt x="88" y="136"/>
                  </a:moveTo>
                  <a:cubicBezTo>
                    <a:pt x="61" y="136"/>
                    <a:pt x="40" y="115"/>
                    <a:pt x="40" y="88"/>
                  </a:cubicBezTo>
                  <a:cubicBezTo>
                    <a:pt x="40" y="61"/>
                    <a:pt x="61" y="40"/>
                    <a:pt x="88" y="40"/>
                  </a:cubicBezTo>
                  <a:cubicBezTo>
                    <a:pt x="115" y="40"/>
                    <a:pt x="136" y="61"/>
                    <a:pt x="136" y="88"/>
                  </a:cubicBezTo>
                  <a:cubicBezTo>
                    <a:pt x="136" y="115"/>
                    <a:pt x="115" y="136"/>
                    <a:pt x="88" y="136"/>
                  </a:cubicBezTo>
                  <a:moveTo>
                    <a:pt x="149" y="151"/>
                  </a:moveTo>
                  <a:cubicBezTo>
                    <a:pt x="166" y="135"/>
                    <a:pt x="176" y="113"/>
                    <a:pt x="176" y="88"/>
                  </a:cubicBezTo>
                  <a:cubicBezTo>
                    <a:pt x="176" y="39"/>
                    <a:pt x="137"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8" y="176"/>
                    <a:pt x="20" y="176"/>
                  </a:cubicBezTo>
                  <a:cubicBezTo>
                    <a:pt x="21" y="176"/>
                    <a:pt x="22" y="176"/>
                    <a:pt x="23" y="175"/>
                  </a:cubicBezTo>
                  <a:cubicBezTo>
                    <a:pt x="23" y="174"/>
                    <a:pt x="24" y="174"/>
                    <a:pt x="24" y="173"/>
                  </a:cubicBezTo>
                  <a:cubicBezTo>
                    <a:pt x="33" y="157"/>
                    <a:pt x="33" y="157"/>
                    <a:pt x="33" y="157"/>
                  </a:cubicBezTo>
                  <a:cubicBezTo>
                    <a:pt x="48" y="169"/>
                    <a:pt x="67" y="176"/>
                    <a:pt x="88" y="176"/>
                  </a:cubicBezTo>
                  <a:cubicBezTo>
                    <a:pt x="109" y="176"/>
                    <a:pt x="128" y="169"/>
                    <a:pt x="143" y="157"/>
                  </a:cubicBezTo>
                  <a:cubicBezTo>
                    <a:pt x="152" y="173"/>
                    <a:pt x="152" y="173"/>
                    <a:pt x="152" y="173"/>
                  </a:cubicBezTo>
                  <a:cubicBezTo>
                    <a:pt x="153" y="175"/>
                    <a:pt x="154" y="176"/>
                    <a:pt x="156" y="176"/>
                  </a:cubicBezTo>
                  <a:cubicBezTo>
                    <a:pt x="158" y="176"/>
                    <a:pt x="160" y="174"/>
                    <a:pt x="160" y="172"/>
                  </a:cubicBezTo>
                  <a:cubicBezTo>
                    <a:pt x="160" y="171"/>
                    <a:pt x="160" y="170"/>
                    <a:pt x="159" y="169"/>
                  </a:cubicBezTo>
                  <a:lnTo>
                    <a:pt x="149" y="151"/>
                  </a:lnTo>
                  <a:close/>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dirty="0"/>
            </a:p>
          </p:txBody>
        </p:sp>
      </p:grpSp>
      <p:grpSp>
        <p:nvGrpSpPr>
          <p:cNvPr id="11" name="Group 10"/>
          <p:cNvGrpSpPr/>
          <p:nvPr/>
        </p:nvGrpSpPr>
        <p:grpSpPr>
          <a:xfrm>
            <a:off x="2500108" y="6864799"/>
            <a:ext cx="13733644" cy="1833610"/>
            <a:chOff x="2500108" y="6864799"/>
            <a:chExt cx="13733644" cy="1833610"/>
          </a:xfrm>
        </p:grpSpPr>
        <p:grpSp>
          <p:nvGrpSpPr>
            <p:cNvPr id="6" name="Group 5"/>
            <p:cNvGrpSpPr/>
            <p:nvPr/>
          </p:nvGrpSpPr>
          <p:grpSpPr>
            <a:xfrm>
              <a:off x="3807191" y="6864799"/>
              <a:ext cx="12426561" cy="1833610"/>
              <a:chOff x="3807191" y="6864799"/>
              <a:chExt cx="12426561" cy="1833610"/>
            </a:xfrm>
          </p:grpSpPr>
          <p:sp>
            <p:nvSpPr>
              <p:cNvPr id="35" name="TextBox 34"/>
              <p:cNvSpPr txBox="1"/>
              <p:nvPr/>
            </p:nvSpPr>
            <p:spPr>
              <a:xfrm>
                <a:off x="3807191" y="6864799"/>
                <a:ext cx="7592937" cy="646331"/>
              </a:xfrm>
              <a:prstGeom prst="rect">
                <a:avLst/>
              </a:prstGeom>
              <a:noFill/>
            </p:spPr>
            <p:txBody>
              <a:bodyPr wrap="square" rtlCol="0">
                <a:spAutoFit/>
              </a:bodyPr>
              <a:lstStyle/>
              <a:p>
                <a:r>
                  <a:rPr lang="en-US" sz="3600" dirty="0">
                    <a:latin typeface="+mj-lt"/>
                  </a:rPr>
                  <a:t>our </a:t>
                </a:r>
                <a:r>
                  <a:rPr lang="en-US" sz="3600" dirty="0">
                    <a:solidFill>
                      <a:schemeClr val="accent1"/>
                    </a:solidFill>
                    <a:latin typeface="+mj-lt"/>
                  </a:rPr>
                  <a:t>vision</a:t>
                </a:r>
                <a:endParaRPr lang="uk-UA" sz="3600" dirty="0">
                  <a:solidFill>
                    <a:schemeClr val="accent1"/>
                  </a:solidFill>
                  <a:latin typeface="+mj-lt"/>
                </a:endParaRPr>
              </a:p>
            </p:txBody>
          </p:sp>
          <p:sp>
            <p:nvSpPr>
              <p:cNvPr id="36" name="TextBox 35"/>
              <p:cNvSpPr txBox="1"/>
              <p:nvPr/>
            </p:nvSpPr>
            <p:spPr>
              <a:xfrm>
                <a:off x="3807191" y="7498080"/>
                <a:ext cx="12426561" cy="1200329"/>
              </a:xfrm>
              <a:prstGeom prst="rect">
                <a:avLst/>
              </a:prstGeom>
              <a:noFill/>
            </p:spPr>
            <p:txBody>
              <a:bodyPr wrap="square" rtlCol="0">
                <a:spAutoFit/>
              </a:bodyPr>
              <a:lstStyle/>
              <a:p>
                <a:r>
                  <a:rPr lang="en-US" sz="2400" dirty="0">
                    <a:solidFill>
                      <a:schemeClr val="tx2"/>
                    </a:solidFill>
                  </a:rPr>
                  <a:t>Loop Communications vows to employ technological expertise and a customer-centric approach to make your business function more efficiently. We think about phones all day, so you don’t have to.</a:t>
                </a:r>
                <a:endParaRPr lang="uk-UA" sz="2400" dirty="0">
                  <a:solidFill>
                    <a:schemeClr val="tx2"/>
                  </a:solidFill>
                </a:endParaRPr>
              </a:p>
            </p:txBody>
          </p:sp>
        </p:grpSp>
        <p:cxnSp>
          <p:nvCxnSpPr>
            <p:cNvPr id="37" name="Straight Connector 36"/>
            <p:cNvCxnSpPr/>
            <p:nvPr/>
          </p:nvCxnSpPr>
          <p:spPr>
            <a:xfrm>
              <a:off x="3600450" y="7011280"/>
              <a:ext cx="0" cy="1515703"/>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9" name="Freeform 431"/>
            <p:cNvSpPr>
              <a:spLocks noEditPoints="1"/>
            </p:cNvSpPr>
            <p:nvPr/>
          </p:nvSpPr>
          <p:spPr bwMode="auto">
            <a:xfrm>
              <a:off x="2500108" y="7358053"/>
              <a:ext cx="569367" cy="707856"/>
            </a:xfrm>
            <a:custGeom>
              <a:avLst/>
              <a:gdLst>
                <a:gd name="T0" fmla="*/ 32 w 144"/>
                <a:gd name="T1" fmla="*/ 140 h 176"/>
                <a:gd name="T2" fmla="*/ 40 w 144"/>
                <a:gd name="T3" fmla="*/ 140 h 176"/>
                <a:gd name="T4" fmla="*/ 40 w 144"/>
                <a:gd name="T5" fmla="*/ 88 h 176"/>
                <a:gd name="T6" fmla="*/ 40 w 144"/>
                <a:gd name="T7" fmla="*/ 104 h 176"/>
                <a:gd name="T8" fmla="*/ 40 w 144"/>
                <a:gd name="T9" fmla="*/ 88 h 176"/>
                <a:gd name="T10" fmla="*/ 112 w 144"/>
                <a:gd name="T11" fmla="*/ 100 h 176"/>
                <a:gd name="T12" fmla="*/ 120 w 144"/>
                <a:gd name="T13" fmla="*/ 100 h 176"/>
                <a:gd name="T14" fmla="*/ 112 w 144"/>
                <a:gd name="T15" fmla="*/ 24 h 176"/>
                <a:gd name="T16" fmla="*/ 128 w 144"/>
                <a:gd name="T17" fmla="*/ 16 h 176"/>
                <a:gd name="T18" fmla="*/ 120 w 144"/>
                <a:gd name="T19" fmla="*/ 0 h 176"/>
                <a:gd name="T20" fmla="*/ 16 w 144"/>
                <a:gd name="T21" fmla="*/ 8 h 176"/>
                <a:gd name="T22" fmla="*/ 24 w 144"/>
                <a:gd name="T23" fmla="*/ 24 h 176"/>
                <a:gd name="T24" fmla="*/ 0 w 144"/>
                <a:gd name="T25" fmla="*/ 128 h 176"/>
                <a:gd name="T26" fmla="*/ 96 w 144"/>
                <a:gd name="T27" fmla="*/ 176 h 176"/>
                <a:gd name="T28" fmla="*/ 112 w 144"/>
                <a:gd name="T29" fmla="*/ 24 h 176"/>
                <a:gd name="T30" fmla="*/ 120 w 144"/>
                <a:gd name="T31" fmla="*/ 8 h 176"/>
                <a:gd name="T32" fmla="*/ 24 w 144"/>
                <a:gd name="T33" fmla="*/ 16 h 176"/>
                <a:gd name="T34" fmla="*/ 40 w 144"/>
                <a:gd name="T35" fmla="*/ 24 h 176"/>
                <a:gd name="T36" fmla="*/ 115 w 144"/>
                <a:gd name="T37" fmla="*/ 66 h 176"/>
                <a:gd name="T38" fmla="*/ 30 w 144"/>
                <a:gd name="T39" fmla="*/ 64 h 176"/>
                <a:gd name="T40" fmla="*/ 96 w 144"/>
                <a:gd name="T41" fmla="*/ 168 h 176"/>
                <a:gd name="T42" fmla="*/ 8 w 144"/>
                <a:gd name="T43" fmla="*/ 128 h 176"/>
                <a:gd name="T44" fmla="*/ 25 w 144"/>
                <a:gd name="T45" fmla="*/ 74 h 176"/>
                <a:gd name="T46" fmla="*/ 87 w 144"/>
                <a:gd name="T47" fmla="*/ 84 h 176"/>
                <a:gd name="T48" fmla="*/ 122 w 144"/>
                <a:gd name="T49" fmla="*/ 80 h 176"/>
                <a:gd name="T50" fmla="*/ 96 w 144"/>
                <a:gd name="T51" fmla="*/ 168 h 176"/>
                <a:gd name="T52" fmla="*/ 96 w 144"/>
                <a:gd name="T53" fmla="*/ 120 h 176"/>
                <a:gd name="T54" fmla="*/ 112 w 144"/>
                <a:gd name="T55" fmla="*/ 120 h 176"/>
                <a:gd name="T56" fmla="*/ 68 w 144"/>
                <a:gd name="T57" fmla="*/ 112 h 176"/>
                <a:gd name="T58" fmla="*/ 68 w 144"/>
                <a:gd name="T59" fmla="*/ 136 h 176"/>
                <a:gd name="T60" fmla="*/ 68 w 144"/>
                <a:gd name="T61" fmla="*/ 112 h 176"/>
                <a:gd name="T62" fmla="*/ 64 w 144"/>
                <a:gd name="T63" fmla="*/ 124 h 176"/>
                <a:gd name="T64" fmla="*/ 72 w 144"/>
                <a:gd name="T65" fmla="*/ 124 h 176"/>
                <a:gd name="T66" fmla="*/ 92 w 144"/>
                <a:gd name="T67" fmla="*/ 152 h 176"/>
                <a:gd name="T68" fmla="*/ 92 w 144"/>
                <a:gd name="T69" fmla="*/ 160 h 176"/>
                <a:gd name="T70" fmla="*/ 92 w 144"/>
                <a:gd name="T71"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76">
                  <a:moveTo>
                    <a:pt x="36" y="136"/>
                  </a:moveTo>
                  <a:cubicBezTo>
                    <a:pt x="34" y="136"/>
                    <a:pt x="32" y="138"/>
                    <a:pt x="32" y="140"/>
                  </a:cubicBezTo>
                  <a:cubicBezTo>
                    <a:pt x="32" y="142"/>
                    <a:pt x="34" y="144"/>
                    <a:pt x="36" y="144"/>
                  </a:cubicBezTo>
                  <a:cubicBezTo>
                    <a:pt x="38" y="144"/>
                    <a:pt x="40" y="142"/>
                    <a:pt x="40" y="140"/>
                  </a:cubicBezTo>
                  <a:cubicBezTo>
                    <a:pt x="40" y="138"/>
                    <a:pt x="38" y="136"/>
                    <a:pt x="36" y="136"/>
                  </a:cubicBezTo>
                  <a:moveTo>
                    <a:pt x="40" y="88"/>
                  </a:moveTo>
                  <a:cubicBezTo>
                    <a:pt x="36" y="88"/>
                    <a:pt x="32" y="92"/>
                    <a:pt x="32" y="96"/>
                  </a:cubicBezTo>
                  <a:cubicBezTo>
                    <a:pt x="32" y="100"/>
                    <a:pt x="36" y="104"/>
                    <a:pt x="40" y="104"/>
                  </a:cubicBezTo>
                  <a:cubicBezTo>
                    <a:pt x="44" y="104"/>
                    <a:pt x="48" y="100"/>
                    <a:pt x="48" y="96"/>
                  </a:cubicBezTo>
                  <a:cubicBezTo>
                    <a:pt x="48" y="92"/>
                    <a:pt x="44" y="88"/>
                    <a:pt x="40" y="88"/>
                  </a:cubicBezTo>
                  <a:moveTo>
                    <a:pt x="116" y="96"/>
                  </a:moveTo>
                  <a:cubicBezTo>
                    <a:pt x="114" y="96"/>
                    <a:pt x="112" y="98"/>
                    <a:pt x="112" y="100"/>
                  </a:cubicBezTo>
                  <a:cubicBezTo>
                    <a:pt x="112" y="102"/>
                    <a:pt x="114" y="104"/>
                    <a:pt x="116" y="104"/>
                  </a:cubicBezTo>
                  <a:cubicBezTo>
                    <a:pt x="118" y="104"/>
                    <a:pt x="120" y="102"/>
                    <a:pt x="120" y="100"/>
                  </a:cubicBezTo>
                  <a:cubicBezTo>
                    <a:pt x="120" y="98"/>
                    <a:pt x="118" y="96"/>
                    <a:pt x="116" y="96"/>
                  </a:cubicBezTo>
                  <a:moveTo>
                    <a:pt x="112" y="24"/>
                  </a:moveTo>
                  <a:cubicBezTo>
                    <a:pt x="120" y="24"/>
                    <a:pt x="120" y="24"/>
                    <a:pt x="120" y="24"/>
                  </a:cubicBezTo>
                  <a:cubicBezTo>
                    <a:pt x="124" y="24"/>
                    <a:pt x="128" y="20"/>
                    <a:pt x="128" y="16"/>
                  </a:cubicBezTo>
                  <a:cubicBezTo>
                    <a:pt x="128" y="8"/>
                    <a:pt x="128" y="8"/>
                    <a:pt x="128" y="8"/>
                  </a:cubicBezTo>
                  <a:cubicBezTo>
                    <a:pt x="128" y="4"/>
                    <a:pt x="124" y="0"/>
                    <a:pt x="120" y="0"/>
                  </a:cubicBezTo>
                  <a:cubicBezTo>
                    <a:pt x="24" y="0"/>
                    <a:pt x="24" y="0"/>
                    <a:pt x="24" y="0"/>
                  </a:cubicBezTo>
                  <a:cubicBezTo>
                    <a:pt x="20" y="0"/>
                    <a:pt x="16" y="4"/>
                    <a:pt x="16" y="8"/>
                  </a:cubicBezTo>
                  <a:cubicBezTo>
                    <a:pt x="16" y="16"/>
                    <a:pt x="16" y="16"/>
                    <a:pt x="16" y="16"/>
                  </a:cubicBezTo>
                  <a:cubicBezTo>
                    <a:pt x="16" y="20"/>
                    <a:pt x="20" y="24"/>
                    <a:pt x="24" y="24"/>
                  </a:cubicBezTo>
                  <a:cubicBezTo>
                    <a:pt x="32" y="24"/>
                    <a:pt x="32" y="24"/>
                    <a:pt x="32" y="24"/>
                  </a:cubicBezTo>
                  <a:cubicBezTo>
                    <a:pt x="29" y="73"/>
                    <a:pt x="0" y="82"/>
                    <a:pt x="0" y="128"/>
                  </a:cubicBezTo>
                  <a:cubicBezTo>
                    <a:pt x="0" y="155"/>
                    <a:pt x="21" y="176"/>
                    <a:pt x="48" y="176"/>
                  </a:cubicBezTo>
                  <a:cubicBezTo>
                    <a:pt x="96" y="176"/>
                    <a:pt x="96" y="176"/>
                    <a:pt x="96" y="176"/>
                  </a:cubicBezTo>
                  <a:cubicBezTo>
                    <a:pt x="123" y="176"/>
                    <a:pt x="144" y="155"/>
                    <a:pt x="144" y="128"/>
                  </a:cubicBezTo>
                  <a:cubicBezTo>
                    <a:pt x="144" y="82"/>
                    <a:pt x="115" y="73"/>
                    <a:pt x="112" y="24"/>
                  </a:cubicBezTo>
                  <a:moveTo>
                    <a:pt x="24" y="8"/>
                  </a:moveTo>
                  <a:cubicBezTo>
                    <a:pt x="120" y="8"/>
                    <a:pt x="120" y="8"/>
                    <a:pt x="120" y="8"/>
                  </a:cubicBezTo>
                  <a:cubicBezTo>
                    <a:pt x="120" y="16"/>
                    <a:pt x="120" y="16"/>
                    <a:pt x="120" y="16"/>
                  </a:cubicBezTo>
                  <a:cubicBezTo>
                    <a:pt x="24" y="16"/>
                    <a:pt x="24" y="16"/>
                    <a:pt x="24" y="16"/>
                  </a:cubicBezTo>
                  <a:lnTo>
                    <a:pt x="24" y="8"/>
                  </a:lnTo>
                  <a:close/>
                  <a:moveTo>
                    <a:pt x="40" y="24"/>
                  </a:moveTo>
                  <a:cubicBezTo>
                    <a:pt x="104" y="24"/>
                    <a:pt x="104" y="24"/>
                    <a:pt x="104" y="24"/>
                  </a:cubicBezTo>
                  <a:cubicBezTo>
                    <a:pt x="105" y="42"/>
                    <a:pt x="110" y="55"/>
                    <a:pt x="115" y="66"/>
                  </a:cubicBezTo>
                  <a:cubicBezTo>
                    <a:pt x="109" y="71"/>
                    <a:pt x="90" y="83"/>
                    <a:pt x="69" y="71"/>
                  </a:cubicBezTo>
                  <a:cubicBezTo>
                    <a:pt x="53" y="62"/>
                    <a:pt x="39" y="63"/>
                    <a:pt x="30" y="64"/>
                  </a:cubicBezTo>
                  <a:cubicBezTo>
                    <a:pt x="35" y="54"/>
                    <a:pt x="39" y="41"/>
                    <a:pt x="40" y="24"/>
                  </a:cubicBezTo>
                  <a:moveTo>
                    <a:pt x="96" y="168"/>
                  </a:moveTo>
                  <a:cubicBezTo>
                    <a:pt x="48" y="168"/>
                    <a:pt x="48" y="168"/>
                    <a:pt x="48" y="168"/>
                  </a:cubicBezTo>
                  <a:cubicBezTo>
                    <a:pt x="26" y="168"/>
                    <a:pt x="8" y="150"/>
                    <a:pt x="8" y="128"/>
                  </a:cubicBezTo>
                  <a:cubicBezTo>
                    <a:pt x="8" y="107"/>
                    <a:pt x="15" y="95"/>
                    <a:pt x="22" y="80"/>
                  </a:cubicBezTo>
                  <a:cubicBezTo>
                    <a:pt x="23" y="79"/>
                    <a:pt x="24" y="77"/>
                    <a:pt x="25" y="74"/>
                  </a:cubicBezTo>
                  <a:cubicBezTo>
                    <a:pt x="26" y="74"/>
                    <a:pt x="43" y="65"/>
                    <a:pt x="65" y="78"/>
                  </a:cubicBezTo>
                  <a:cubicBezTo>
                    <a:pt x="73" y="83"/>
                    <a:pt x="80" y="84"/>
                    <a:pt x="87" y="84"/>
                  </a:cubicBezTo>
                  <a:cubicBezTo>
                    <a:pt x="101" y="84"/>
                    <a:pt x="112" y="78"/>
                    <a:pt x="118" y="73"/>
                  </a:cubicBezTo>
                  <a:cubicBezTo>
                    <a:pt x="119" y="76"/>
                    <a:pt x="121" y="78"/>
                    <a:pt x="122" y="80"/>
                  </a:cubicBezTo>
                  <a:cubicBezTo>
                    <a:pt x="129" y="95"/>
                    <a:pt x="136" y="107"/>
                    <a:pt x="136" y="128"/>
                  </a:cubicBezTo>
                  <a:cubicBezTo>
                    <a:pt x="136" y="150"/>
                    <a:pt x="118" y="168"/>
                    <a:pt x="96" y="168"/>
                  </a:cubicBezTo>
                  <a:moveTo>
                    <a:pt x="104" y="112"/>
                  </a:moveTo>
                  <a:cubicBezTo>
                    <a:pt x="100" y="112"/>
                    <a:pt x="96" y="116"/>
                    <a:pt x="96" y="120"/>
                  </a:cubicBezTo>
                  <a:cubicBezTo>
                    <a:pt x="96" y="124"/>
                    <a:pt x="100" y="128"/>
                    <a:pt x="104" y="128"/>
                  </a:cubicBezTo>
                  <a:cubicBezTo>
                    <a:pt x="108" y="128"/>
                    <a:pt x="112" y="124"/>
                    <a:pt x="112" y="120"/>
                  </a:cubicBezTo>
                  <a:cubicBezTo>
                    <a:pt x="112" y="116"/>
                    <a:pt x="108" y="112"/>
                    <a:pt x="104" y="112"/>
                  </a:cubicBezTo>
                  <a:moveTo>
                    <a:pt x="68" y="112"/>
                  </a:moveTo>
                  <a:cubicBezTo>
                    <a:pt x="61" y="112"/>
                    <a:pt x="56" y="117"/>
                    <a:pt x="56" y="124"/>
                  </a:cubicBezTo>
                  <a:cubicBezTo>
                    <a:pt x="56" y="131"/>
                    <a:pt x="61" y="136"/>
                    <a:pt x="68" y="136"/>
                  </a:cubicBezTo>
                  <a:cubicBezTo>
                    <a:pt x="75" y="136"/>
                    <a:pt x="80" y="131"/>
                    <a:pt x="80" y="124"/>
                  </a:cubicBezTo>
                  <a:cubicBezTo>
                    <a:pt x="80" y="117"/>
                    <a:pt x="75" y="112"/>
                    <a:pt x="68" y="112"/>
                  </a:cubicBezTo>
                  <a:moveTo>
                    <a:pt x="68" y="128"/>
                  </a:moveTo>
                  <a:cubicBezTo>
                    <a:pt x="66" y="128"/>
                    <a:pt x="64" y="126"/>
                    <a:pt x="64" y="124"/>
                  </a:cubicBezTo>
                  <a:cubicBezTo>
                    <a:pt x="64" y="122"/>
                    <a:pt x="66" y="120"/>
                    <a:pt x="68" y="120"/>
                  </a:cubicBezTo>
                  <a:cubicBezTo>
                    <a:pt x="70" y="120"/>
                    <a:pt x="72" y="122"/>
                    <a:pt x="72" y="124"/>
                  </a:cubicBezTo>
                  <a:cubicBezTo>
                    <a:pt x="72" y="126"/>
                    <a:pt x="70" y="128"/>
                    <a:pt x="68" y="128"/>
                  </a:cubicBezTo>
                  <a:moveTo>
                    <a:pt x="92" y="152"/>
                  </a:moveTo>
                  <a:cubicBezTo>
                    <a:pt x="90" y="152"/>
                    <a:pt x="88" y="154"/>
                    <a:pt x="88" y="156"/>
                  </a:cubicBezTo>
                  <a:cubicBezTo>
                    <a:pt x="88" y="158"/>
                    <a:pt x="90" y="160"/>
                    <a:pt x="92" y="160"/>
                  </a:cubicBezTo>
                  <a:cubicBezTo>
                    <a:pt x="94" y="160"/>
                    <a:pt x="96" y="158"/>
                    <a:pt x="96" y="156"/>
                  </a:cubicBezTo>
                  <a:cubicBezTo>
                    <a:pt x="96" y="154"/>
                    <a:pt x="94" y="152"/>
                    <a:pt x="92" y="152"/>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dirty="0"/>
            </a:p>
          </p:txBody>
        </p:sp>
      </p:grpSp>
      <p:grpSp>
        <p:nvGrpSpPr>
          <p:cNvPr id="10" name="Group 9"/>
          <p:cNvGrpSpPr/>
          <p:nvPr/>
        </p:nvGrpSpPr>
        <p:grpSpPr>
          <a:xfrm>
            <a:off x="2392915" y="4738806"/>
            <a:ext cx="9007213" cy="1662184"/>
            <a:chOff x="2392915" y="4738806"/>
            <a:chExt cx="9007213" cy="1662184"/>
          </a:xfrm>
        </p:grpSpPr>
        <p:grpSp>
          <p:nvGrpSpPr>
            <p:cNvPr id="5" name="Group 4"/>
            <p:cNvGrpSpPr/>
            <p:nvPr/>
          </p:nvGrpSpPr>
          <p:grpSpPr>
            <a:xfrm>
              <a:off x="3807191" y="4738806"/>
              <a:ext cx="7592937" cy="1591973"/>
              <a:chOff x="3807191" y="4738806"/>
              <a:chExt cx="7592937" cy="1591973"/>
            </a:xfrm>
          </p:grpSpPr>
          <p:sp>
            <p:nvSpPr>
              <p:cNvPr id="30" name="TextBox 29"/>
              <p:cNvSpPr txBox="1"/>
              <p:nvPr/>
            </p:nvSpPr>
            <p:spPr>
              <a:xfrm>
                <a:off x="3807191" y="4738806"/>
                <a:ext cx="7592937" cy="646331"/>
              </a:xfrm>
              <a:prstGeom prst="rect">
                <a:avLst/>
              </a:prstGeom>
              <a:noFill/>
            </p:spPr>
            <p:txBody>
              <a:bodyPr wrap="square" rtlCol="0">
                <a:spAutoFit/>
              </a:bodyPr>
              <a:lstStyle/>
              <a:p>
                <a:r>
                  <a:rPr lang="en-US" sz="3600" dirty="0">
                    <a:latin typeface="+mj-lt"/>
                  </a:rPr>
                  <a:t>our </a:t>
                </a:r>
                <a:r>
                  <a:rPr lang="en-US" sz="3600" dirty="0">
                    <a:solidFill>
                      <a:schemeClr val="accent1"/>
                    </a:solidFill>
                    <a:latin typeface="+mj-lt"/>
                  </a:rPr>
                  <a:t>values</a:t>
                </a:r>
                <a:endParaRPr lang="uk-UA" sz="3600" dirty="0">
                  <a:solidFill>
                    <a:schemeClr val="accent1"/>
                  </a:solidFill>
                  <a:latin typeface="+mj-lt"/>
                </a:endParaRPr>
              </a:p>
            </p:txBody>
          </p:sp>
          <p:sp>
            <p:nvSpPr>
              <p:cNvPr id="31" name="TextBox 30"/>
              <p:cNvSpPr txBox="1"/>
              <p:nvPr/>
            </p:nvSpPr>
            <p:spPr>
              <a:xfrm>
                <a:off x="3807191" y="5376672"/>
                <a:ext cx="2517383" cy="954107"/>
              </a:xfrm>
              <a:prstGeom prst="rect">
                <a:avLst/>
              </a:prstGeom>
              <a:noFill/>
            </p:spPr>
            <p:txBody>
              <a:bodyPr wrap="square" rtlCol="0">
                <a:spAutoFit/>
              </a:bodyPr>
              <a:lstStyle/>
              <a:p>
                <a:r>
                  <a:rPr lang="en-US" sz="2800" dirty="0">
                    <a:solidFill>
                      <a:schemeClr val="tx2"/>
                    </a:solidFill>
                  </a:rPr>
                  <a:t>Empathy</a:t>
                </a:r>
              </a:p>
              <a:p>
                <a:r>
                  <a:rPr lang="en-US" sz="2800" dirty="0">
                    <a:solidFill>
                      <a:schemeClr val="tx2"/>
                    </a:solidFill>
                  </a:rPr>
                  <a:t>Honesty</a:t>
                </a:r>
                <a:endParaRPr lang="uk-UA" sz="2800" dirty="0">
                  <a:solidFill>
                    <a:schemeClr val="tx2"/>
                  </a:solidFill>
                </a:endParaRPr>
              </a:p>
            </p:txBody>
          </p:sp>
        </p:grpSp>
        <p:cxnSp>
          <p:nvCxnSpPr>
            <p:cNvPr id="32" name="Straight Connector 31"/>
            <p:cNvCxnSpPr/>
            <p:nvPr/>
          </p:nvCxnSpPr>
          <p:spPr>
            <a:xfrm>
              <a:off x="3600450" y="4885287"/>
              <a:ext cx="0" cy="1515703"/>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0" name="Freeform 463"/>
            <p:cNvSpPr>
              <a:spLocks noEditPoints="1"/>
            </p:cNvSpPr>
            <p:nvPr/>
          </p:nvSpPr>
          <p:spPr bwMode="auto">
            <a:xfrm>
              <a:off x="2392915" y="5270779"/>
              <a:ext cx="783754" cy="630417"/>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3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7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5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7" y="80"/>
                    <a:pt x="16" y="91"/>
                    <a:pt x="16" y="104"/>
                  </a:cubicBezTo>
                  <a:cubicBezTo>
                    <a:pt x="16" y="106"/>
                    <a:pt x="18"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3" y="80"/>
                    <a:pt x="112" y="91"/>
                    <a:pt x="112" y="104"/>
                  </a:cubicBezTo>
                  <a:cubicBezTo>
                    <a:pt x="112" y="106"/>
                    <a:pt x="114"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2" y="87"/>
                  </a:moveTo>
                  <a:cubicBezTo>
                    <a:pt x="143" y="16"/>
                    <a:pt x="143" y="16"/>
                    <a:pt x="143" y="16"/>
                  </a:cubicBezTo>
                  <a:cubicBezTo>
                    <a:pt x="143" y="16"/>
                    <a:pt x="143" y="16"/>
                    <a:pt x="143" y="16"/>
                  </a:cubicBezTo>
                  <a:cubicBezTo>
                    <a:pt x="139" y="7"/>
                    <a:pt x="130" y="0"/>
                    <a:pt x="120" y="0"/>
                  </a:cubicBezTo>
                  <a:cubicBezTo>
                    <a:pt x="107" y="0"/>
                    <a:pt x="96" y="11"/>
                    <a:pt x="96" y="24"/>
                  </a:cubicBezTo>
                  <a:cubicBezTo>
                    <a:pt x="80" y="24"/>
                    <a:pt x="80" y="24"/>
                    <a:pt x="80" y="24"/>
                  </a:cubicBezTo>
                  <a:cubicBezTo>
                    <a:pt x="80" y="11"/>
                    <a:pt x="69" y="0"/>
                    <a:pt x="56" y="0"/>
                  </a:cubicBezTo>
                  <a:cubicBezTo>
                    <a:pt x="46" y="0"/>
                    <a:pt x="37" y="7"/>
                    <a:pt x="33" y="16"/>
                  </a:cubicBezTo>
                  <a:cubicBezTo>
                    <a:pt x="33" y="16"/>
                    <a:pt x="33" y="16"/>
                    <a:pt x="33" y="16"/>
                  </a:cubicBezTo>
                  <a:cubicBezTo>
                    <a:pt x="4" y="87"/>
                    <a:pt x="4" y="87"/>
                    <a:pt x="4" y="87"/>
                  </a:cubicBezTo>
                  <a:cubicBezTo>
                    <a:pt x="1" y="92"/>
                    <a:pt x="0" y="98"/>
                    <a:pt x="0" y="104"/>
                  </a:cubicBezTo>
                  <a:cubicBezTo>
                    <a:pt x="0" y="126"/>
                    <a:pt x="18" y="144"/>
                    <a:pt x="40" y="144"/>
                  </a:cubicBezTo>
                  <a:cubicBezTo>
                    <a:pt x="59" y="144"/>
                    <a:pt x="75" y="130"/>
                    <a:pt x="79" y="112"/>
                  </a:cubicBezTo>
                  <a:cubicBezTo>
                    <a:pt x="97" y="112"/>
                    <a:pt x="97" y="112"/>
                    <a:pt x="97" y="112"/>
                  </a:cubicBezTo>
                  <a:cubicBezTo>
                    <a:pt x="101" y="130"/>
                    <a:pt x="117" y="144"/>
                    <a:pt x="136" y="144"/>
                  </a:cubicBezTo>
                  <a:cubicBezTo>
                    <a:pt x="158" y="144"/>
                    <a:pt x="176" y="126"/>
                    <a:pt x="176" y="104"/>
                  </a:cubicBezTo>
                  <a:cubicBezTo>
                    <a:pt x="176" y="98"/>
                    <a:pt x="175" y="92"/>
                    <a:pt x="172" y="87"/>
                  </a:cubicBezTo>
                  <a:moveTo>
                    <a:pt x="40" y="136"/>
                  </a:moveTo>
                  <a:cubicBezTo>
                    <a:pt x="22" y="136"/>
                    <a:pt x="8" y="122"/>
                    <a:pt x="8" y="104"/>
                  </a:cubicBezTo>
                  <a:cubicBezTo>
                    <a:pt x="8" y="86"/>
                    <a:pt x="22" y="72"/>
                    <a:pt x="40" y="72"/>
                  </a:cubicBezTo>
                  <a:cubicBezTo>
                    <a:pt x="58" y="72"/>
                    <a:pt x="72" y="86"/>
                    <a:pt x="72" y="104"/>
                  </a:cubicBezTo>
                  <a:cubicBezTo>
                    <a:pt x="72" y="122"/>
                    <a:pt x="58" y="136"/>
                    <a:pt x="40" y="136"/>
                  </a:cubicBezTo>
                  <a:moveTo>
                    <a:pt x="72" y="80"/>
                  </a:moveTo>
                  <a:cubicBezTo>
                    <a:pt x="65" y="70"/>
                    <a:pt x="53" y="64"/>
                    <a:pt x="40" y="64"/>
                  </a:cubicBezTo>
                  <a:cubicBezTo>
                    <a:pt x="33" y="64"/>
                    <a:pt x="26" y="66"/>
                    <a:pt x="20" y="69"/>
                  </a:cubicBezTo>
                  <a:cubicBezTo>
                    <a:pt x="41" y="17"/>
                    <a:pt x="41" y="17"/>
                    <a:pt x="41" y="17"/>
                  </a:cubicBezTo>
                  <a:cubicBezTo>
                    <a:pt x="41" y="17"/>
                    <a:pt x="41" y="17"/>
                    <a:pt x="41" y="17"/>
                  </a:cubicBezTo>
                  <a:cubicBezTo>
                    <a:pt x="44" y="12"/>
                    <a:pt x="50" y="8"/>
                    <a:pt x="56" y="8"/>
                  </a:cubicBezTo>
                  <a:cubicBezTo>
                    <a:pt x="64" y="8"/>
                    <a:pt x="71" y="14"/>
                    <a:pt x="72"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5" y="14"/>
                    <a:pt x="112" y="8"/>
                    <a:pt x="120" y="8"/>
                  </a:cubicBezTo>
                  <a:cubicBezTo>
                    <a:pt x="126" y="8"/>
                    <a:pt x="132" y="12"/>
                    <a:pt x="135" y="17"/>
                  </a:cubicBezTo>
                  <a:cubicBezTo>
                    <a:pt x="135" y="17"/>
                    <a:pt x="135" y="17"/>
                    <a:pt x="135" y="17"/>
                  </a:cubicBezTo>
                  <a:cubicBezTo>
                    <a:pt x="156" y="69"/>
                    <a:pt x="156" y="69"/>
                    <a:pt x="156" y="69"/>
                  </a:cubicBezTo>
                  <a:cubicBezTo>
                    <a:pt x="150" y="66"/>
                    <a:pt x="143" y="64"/>
                    <a:pt x="136" y="64"/>
                  </a:cubicBezTo>
                  <a:cubicBezTo>
                    <a:pt x="123" y="64"/>
                    <a:pt x="111" y="70"/>
                    <a:pt x="104" y="80"/>
                  </a:cubicBezTo>
                  <a:lnTo>
                    <a:pt x="104" y="23"/>
                  </a:lnTo>
                  <a:close/>
                  <a:moveTo>
                    <a:pt x="136" y="136"/>
                  </a:moveTo>
                  <a:cubicBezTo>
                    <a:pt x="118" y="136"/>
                    <a:pt x="104" y="122"/>
                    <a:pt x="104" y="104"/>
                  </a:cubicBezTo>
                  <a:cubicBezTo>
                    <a:pt x="104" y="86"/>
                    <a:pt x="118" y="72"/>
                    <a:pt x="136" y="72"/>
                  </a:cubicBezTo>
                  <a:cubicBezTo>
                    <a:pt x="154" y="72"/>
                    <a:pt x="168" y="86"/>
                    <a:pt x="168" y="104"/>
                  </a:cubicBezTo>
                  <a:cubicBezTo>
                    <a:pt x="168" y="122"/>
                    <a:pt x="154" y="136"/>
                    <a:pt x="136" y="13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dirty="0"/>
            </a:p>
          </p:txBody>
        </p:sp>
      </p:grpSp>
      <p:sp>
        <p:nvSpPr>
          <p:cNvPr id="24" name="TextBox 23">
            <a:extLst>
              <a:ext uri="{FF2B5EF4-FFF2-40B4-BE49-F238E27FC236}">
                <a16:creationId xmlns:a16="http://schemas.microsoft.com/office/drawing/2014/main" id="{E66C6356-20B2-427F-A602-71B62BA75D6E}"/>
              </a:ext>
            </a:extLst>
          </p:cNvPr>
          <p:cNvSpPr txBox="1"/>
          <p:nvPr/>
        </p:nvSpPr>
        <p:spPr>
          <a:xfrm>
            <a:off x="7445937" y="5424142"/>
            <a:ext cx="2517383" cy="954107"/>
          </a:xfrm>
          <a:prstGeom prst="rect">
            <a:avLst/>
          </a:prstGeom>
          <a:noFill/>
        </p:spPr>
        <p:txBody>
          <a:bodyPr wrap="square" rtlCol="0">
            <a:spAutoFit/>
          </a:bodyPr>
          <a:lstStyle/>
          <a:p>
            <a:r>
              <a:rPr lang="en-US" sz="2800" dirty="0">
                <a:solidFill>
                  <a:schemeClr val="tx2"/>
                </a:solidFill>
              </a:rPr>
              <a:t>Curiosity</a:t>
            </a:r>
          </a:p>
          <a:p>
            <a:r>
              <a:rPr lang="en-US" sz="2800" dirty="0">
                <a:solidFill>
                  <a:schemeClr val="tx2"/>
                </a:solidFill>
              </a:rPr>
              <a:t>Simplicity</a:t>
            </a:r>
            <a:endParaRPr lang="uk-UA" sz="2800" dirty="0">
              <a:solidFill>
                <a:schemeClr val="tx2"/>
              </a:solidFill>
            </a:endParaRPr>
          </a:p>
        </p:txBody>
      </p:sp>
      <p:sp>
        <p:nvSpPr>
          <p:cNvPr id="26" name="TextBox 25">
            <a:extLst>
              <a:ext uri="{FF2B5EF4-FFF2-40B4-BE49-F238E27FC236}">
                <a16:creationId xmlns:a16="http://schemas.microsoft.com/office/drawing/2014/main" id="{0199202C-A01D-4B29-8017-6236B3AB4299}"/>
              </a:ext>
            </a:extLst>
          </p:cNvPr>
          <p:cNvSpPr txBox="1"/>
          <p:nvPr/>
        </p:nvSpPr>
        <p:spPr>
          <a:xfrm>
            <a:off x="10896600" y="5446883"/>
            <a:ext cx="2517383" cy="954107"/>
          </a:xfrm>
          <a:prstGeom prst="rect">
            <a:avLst/>
          </a:prstGeom>
          <a:noFill/>
        </p:spPr>
        <p:txBody>
          <a:bodyPr wrap="square" rtlCol="0">
            <a:spAutoFit/>
          </a:bodyPr>
          <a:lstStyle/>
          <a:p>
            <a:r>
              <a:rPr lang="en-US" sz="2800" dirty="0">
                <a:solidFill>
                  <a:schemeClr val="tx2"/>
                </a:solidFill>
              </a:rPr>
              <a:t>Humor</a:t>
            </a:r>
          </a:p>
          <a:p>
            <a:r>
              <a:rPr lang="en-US" sz="2800" dirty="0">
                <a:solidFill>
                  <a:schemeClr val="tx2"/>
                </a:solidFill>
              </a:rPr>
              <a:t>Hard Work</a:t>
            </a:r>
            <a:endParaRPr lang="uk-UA" sz="2800" dirty="0">
              <a:solidFill>
                <a:schemeClr val="tx2"/>
              </a:solidFill>
            </a:endParaRPr>
          </a:p>
        </p:txBody>
      </p:sp>
    </p:spTree>
    <p:extLst>
      <p:ext uri="{BB962C8B-B14F-4D97-AF65-F5344CB8AC3E}">
        <p14:creationId xmlns:p14="http://schemas.microsoft.com/office/powerpoint/2010/main" val="30622887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5245-D18C-4DF1-B613-B7A09E9D8839}"/>
              </a:ext>
            </a:extLst>
          </p:cNvPr>
          <p:cNvSpPr>
            <a:spLocks noGrp="1"/>
          </p:cNvSpPr>
          <p:nvPr>
            <p:ph type="title"/>
          </p:nvPr>
        </p:nvSpPr>
        <p:spPr>
          <a:xfrm>
            <a:off x="876300" y="571411"/>
            <a:ext cx="8877300" cy="1338828"/>
          </a:xfrm>
        </p:spPr>
        <p:txBody>
          <a:bodyPr/>
          <a:lstStyle/>
          <a:p>
            <a:r>
              <a:rPr lang="en-US" dirty="0"/>
              <a:t>How We’re Different</a:t>
            </a:r>
            <a:br>
              <a:rPr lang="en-US" dirty="0"/>
            </a:br>
            <a:r>
              <a:rPr lang="en-US" dirty="0">
                <a:solidFill>
                  <a:schemeClr val="accent1"/>
                </a:solidFill>
              </a:rPr>
              <a:t>Customer Service</a:t>
            </a:r>
            <a:endParaRPr lang="en-US" dirty="0"/>
          </a:p>
        </p:txBody>
      </p:sp>
      <p:sp>
        <p:nvSpPr>
          <p:cNvPr id="3" name="Slide Number Placeholder 2">
            <a:extLst>
              <a:ext uri="{FF2B5EF4-FFF2-40B4-BE49-F238E27FC236}">
                <a16:creationId xmlns:a16="http://schemas.microsoft.com/office/drawing/2014/main" id="{5532AD3E-E12D-4E71-8293-867DDE6CF51D}"/>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5</a:t>
            </a:fld>
            <a:endParaRPr dirty="0"/>
          </a:p>
        </p:txBody>
      </p:sp>
      <p:grpSp>
        <p:nvGrpSpPr>
          <p:cNvPr id="5" name="Group 4">
            <a:extLst>
              <a:ext uri="{FF2B5EF4-FFF2-40B4-BE49-F238E27FC236}">
                <a16:creationId xmlns:a16="http://schemas.microsoft.com/office/drawing/2014/main" id="{ED1BDA2B-AC5C-47C4-A268-2C6E7CFD3B91}"/>
              </a:ext>
            </a:extLst>
          </p:cNvPr>
          <p:cNvGrpSpPr/>
          <p:nvPr/>
        </p:nvGrpSpPr>
        <p:grpSpPr>
          <a:xfrm>
            <a:off x="1801099" y="2705100"/>
            <a:ext cx="12676901" cy="769441"/>
            <a:chOff x="11202436" y="3815917"/>
            <a:chExt cx="12676901" cy="769441"/>
          </a:xfrm>
        </p:grpSpPr>
        <p:sp>
          <p:nvSpPr>
            <p:cNvPr id="6" name="TextBox 5">
              <a:extLst>
                <a:ext uri="{FF2B5EF4-FFF2-40B4-BE49-F238E27FC236}">
                  <a16:creationId xmlns:a16="http://schemas.microsoft.com/office/drawing/2014/main" id="{A8A17AE0-C895-46F1-8ADB-18D640FA5084}"/>
                </a:ext>
              </a:extLst>
            </p:cNvPr>
            <p:cNvSpPr txBox="1"/>
            <p:nvPr/>
          </p:nvSpPr>
          <p:spPr>
            <a:xfrm>
              <a:off x="11865231" y="3815917"/>
              <a:ext cx="12014106" cy="769441"/>
            </a:xfrm>
            <a:prstGeom prst="rect">
              <a:avLst/>
            </a:prstGeom>
            <a:noFill/>
          </p:spPr>
          <p:txBody>
            <a:bodyPr wrap="square" rtlCol="0">
              <a:spAutoFit/>
            </a:bodyPr>
            <a:lstStyle/>
            <a:p>
              <a:r>
                <a:rPr lang="en-US" sz="4400" dirty="0">
                  <a:solidFill>
                    <a:schemeClr val="accent1"/>
                  </a:solidFill>
                  <a:latin typeface="+mj-lt"/>
                </a:rPr>
                <a:t>Obsessive </a:t>
              </a:r>
              <a:r>
                <a:rPr lang="en-US" sz="4400" dirty="0"/>
                <a:t>customer support</a:t>
              </a:r>
              <a:endParaRPr lang="uk-UA" sz="4400" dirty="0">
                <a:solidFill>
                  <a:schemeClr val="accent1"/>
                </a:solidFill>
                <a:latin typeface="+mj-lt"/>
              </a:endParaRPr>
            </a:p>
          </p:txBody>
        </p:sp>
        <p:sp>
          <p:nvSpPr>
            <p:cNvPr id="7" name="Freeform 29">
              <a:extLst>
                <a:ext uri="{FF2B5EF4-FFF2-40B4-BE49-F238E27FC236}">
                  <a16:creationId xmlns:a16="http://schemas.microsoft.com/office/drawing/2014/main" id="{2844594A-A196-4A59-9A42-616F3E64D4D9}"/>
                </a:ext>
              </a:extLst>
            </p:cNvPr>
            <p:cNvSpPr>
              <a:spLocks noEditPoints="1"/>
            </p:cNvSpPr>
            <p:nvPr/>
          </p:nvSpPr>
          <p:spPr bwMode="auto">
            <a:xfrm>
              <a:off x="11202436" y="4016816"/>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8" name="Group 7">
            <a:extLst>
              <a:ext uri="{FF2B5EF4-FFF2-40B4-BE49-F238E27FC236}">
                <a16:creationId xmlns:a16="http://schemas.microsoft.com/office/drawing/2014/main" id="{E79617B9-D4FB-496A-B0BA-03887CC8AE59}"/>
              </a:ext>
            </a:extLst>
          </p:cNvPr>
          <p:cNvGrpSpPr/>
          <p:nvPr/>
        </p:nvGrpSpPr>
        <p:grpSpPr>
          <a:xfrm>
            <a:off x="1801099" y="4834138"/>
            <a:ext cx="15115301" cy="1446550"/>
            <a:chOff x="11202436" y="3815917"/>
            <a:chExt cx="15115301" cy="1446550"/>
          </a:xfrm>
        </p:grpSpPr>
        <p:sp>
          <p:nvSpPr>
            <p:cNvPr id="9" name="TextBox 8">
              <a:extLst>
                <a:ext uri="{FF2B5EF4-FFF2-40B4-BE49-F238E27FC236}">
                  <a16:creationId xmlns:a16="http://schemas.microsoft.com/office/drawing/2014/main" id="{7E2C5E85-AF87-480B-80FB-88A0B8B3544A}"/>
                </a:ext>
              </a:extLst>
            </p:cNvPr>
            <p:cNvSpPr txBox="1"/>
            <p:nvPr/>
          </p:nvSpPr>
          <p:spPr>
            <a:xfrm>
              <a:off x="11865231" y="3815917"/>
              <a:ext cx="14452506" cy="1446550"/>
            </a:xfrm>
            <a:prstGeom prst="rect">
              <a:avLst/>
            </a:prstGeom>
            <a:noFill/>
          </p:spPr>
          <p:txBody>
            <a:bodyPr wrap="square" rtlCol="0">
              <a:spAutoFit/>
            </a:bodyPr>
            <a:lstStyle/>
            <a:p>
              <a:r>
                <a:rPr lang="en-US" sz="4400" dirty="0"/>
                <a:t>Driven to understand the </a:t>
              </a:r>
              <a:r>
                <a:rPr lang="en-US" sz="4400" dirty="0">
                  <a:solidFill>
                    <a:schemeClr val="accent1"/>
                  </a:solidFill>
                  <a:latin typeface="+mj-lt"/>
                </a:rPr>
                <a:t>customer’s intent, </a:t>
              </a:r>
              <a:r>
                <a:rPr lang="en-US" sz="4400" dirty="0"/>
                <a:t>so we can recommend the best</a:t>
              </a:r>
              <a:r>
                <a:rPr lang="en-US" sz="4400" dirty="0">
                  <a:solidFill>
                    <a:schemeClr val="accent1"/>
                  </a:solidFill>
                </a:rPr>
                <a:t> </a:t>
              </a:r>
              <a:r>
                <a:rPr lang="en-US" sz="4400" dirty="0"/>
                <a:t>solution</a:t>
              </a:r>
              <a:endParaRPr lang="uk-UA" sz="4400" dirty="0"/>
            </a:p>
          </p:txBody>
        </p:sp>
        <p:sp>
          <p:nvSpPr>
            <p:cNvPr id="10" name="Freeform 29">
              <a:extLst>
                <a:ext uri="{FF2B5EF4-FFF2-40B4-BE49-F238E27FC236}">
                  <a16:creationId xmlns:a16="http://schemas.microsoft.com/office/drawing/2014/main" id="{2013B31C-8544-4B02-9B47-FF0059870DD9}"/>
                </a:ext>
              </a:extLst>
            </p:cNvPr>
            <p:cNvSpPr>
              <a:spLocks noEditPoints="1"/>
            </p:cNvSpPr>
            <p:nvPr/>
          </p:nvSpPr>
          <p:spPr bwMode="auto">
            <a:xfrm>
              <a:off x="11202436" y="3945178"/>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1" name="Group 10">
            <a:extLst>
              <a:ext uri="{FF2B5EF4-FFF2-40B4-BE49-F238E27FC236}">
                <a16:creationId xmlns:a16="http://schemas.microsoft.com/office/drawing/2014/main" id="{DF6ABA84-16D3-4D51-BDAD-04A345758EE5}"/>
              </a:ext>
            </a:extLst>
          </p:cNvPr>
          <p:cNvGrpSpPr/>
          <p:nvPr/>
        </p:nvGrpSpPr>
        <p:grpSpPr>
          <a:xfrm>
            <a:off x="1801099" y="3769619"/>
            <a:ext cx="13438901" cy="769441"/>
            <a:chOff x="11202436" y="3815917"/>
            <a:chExt cx="13438901" cy="769441"/>
          </a:xfrm>
        </p:grpSpPr>
        <p:sp>
          <p:nvSpPr>
            <p:cNvPr id="12" name="TextBox 11">
              <a:extLst>
                <a:ext uri="{FF2B5EF4-FFF2-40B4-BE49-F238E27FC236}">
                  <a16:creationId xmlns:a16="http://schemas.microsoft.com/office/drawing/2014/main" id="{D3DF59D9-5176-40BE-BEE6-731E3753BFE8}"/>
                </a:ext>
              </a:extLst>
            </p:cNvPr>
            <p:cNvSpPr txBox="1"/>
            <p:nvPr/>
          </p:nvSpPr>
          <p:spPr>
            <a:xfrm>
              <a:off x="11865231" y="3815917"/>
              <a:ext cx="12776106" cy="769441"/>
            </a:xfrm>
            <a:prstGeom prst="rect">
              <a:avLst/>
            </a:prstGeom>
            <a:noFill/>
          </p:spPr>
          <p:txBody>
            <a:bodyPr wrap="square" rtlCol="0">
              <a:spAutoFit/>
            </a:bodyPr>
            <a:lstStyle/>
            <a:p>
              <a:r>
                <a:rPr lang="en-US" sz="4400" dirty="0"/>
                <a:t>We </a:t>
              </a:r>
              <a:r>
                <a:rPr lang="en-US" sz="4400" dirty="0">
                  <a:solidFill>
                    <a:schemeClr val="accent1"/>
                  </a:solidFill>
                  <a:latin typeface="+mj-lt"/>
                </a:rPr>
                <a:t>manage all changes </a:t>
              </a:r>
              <a:r>
                <a:rPr lang="en-US" sz="4400" dirty="0"/>
                <a:t>and configurations</a:t>
              </a:r>
              <a:endParaRPr lang="uk-UA" sz="4400" dirty="0">
                <a:solidFill>
                  <a:schemeClr val="accent1"/>
                </a:solidFill>
                <a:latin typeface="+mj-lt"/>
              </a:endParaRPr>
            </a:p>
          </p:txBody>
        </p:sp>
        <p:sp>
          <p:nvSpPr>
            <p:cNvPr id="13" name="Freeform 29">
              <a:extLst>
                <a:ext uri="{FF2B5EF4-FFF2-40B4-BE49-F238E27FC236}">
                  <a16:creationId xmlns:a16="http://schemas.microsoft.com/office/drawing/2014/main" id="{DD8BC7A7-FE4D-4EFA-8C1E-7289A87AFD49}"/>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7" name="Group 16">
            <a:extLst>
              <a:ext uri="{FF2B5EF4-FFF2-40B4-BE49-F238E27FC236}">
                <a16:creationId xmlns:a16="http://schemas.microsoft.com/office/drawing/2014/main" id="{04451BD9-5037-4B37-8069-9000F0F087DB}"/>
              </a:ext>
            </a:extLst>
          </p:cNvPr>
          <p:cNvGrpSpPr/>
          <p:nvPr/>
        </p:nvGrpSpPr>
        <p:grpSpPr>
          <a:xfrm>
            <a:off x="1801099" y="6515100"/>
            <a:ext cx="14685801" cy="769441"/>
            <a:chOff x="11202436" y="3815917"/>
            <a:chExt cx="14685801" cy="769441"/>
          </a:xfrm>
        </p:grpSpPr>
        <p:sp>
          <p:nvSpPr>
            <p:cNvPr id="18" name="TextBox 17">
              <a:extLst>
                <a:ext uri="{FF2B5EF4-FFF2-40B4-BE49-F238E27FC236}">
                  <a16:creationId xmlns:a16="http://schemas.microsoft.com/office/drawing/2014/main" id="{A1C32C92-8A97-40F0-BB3B-C42B2A8D6AEB}"/>
                </a:ext>
              </a:extLst>
            </p:cNvPr>
            <p:cNvSpPr txBox="1"/>
            <p:nvPr/>
          </p:nvSpPr>
          <p:spPr>
            <a:xfrm>
              <a:off x="11865230" y="3815917"/>
              <a:ext cx="14023007" cy="769441"/>
            </a:xfrm>
            <a:prstGeom prst="rect">
              <a:avLst/>
            </a:prstGeom>
            <a:noFill/>
          </p:spPr>
          <p:txBody>
            <a:bodyPr wrap="square" rtlCol="0">
              <a:spAutoFit/>
            </a:bodyPr>
            <a:lstStyle/>
            <a:p>
              <a:r>
                <a:rPr lang="en-US" sz="4400" dirty="0">
                  <a:solidFill>
                    <a:schemeClr val="accent1"/>
                  </a:solidFill>
                </a:rPr>
                <a:t>Clear</a:t>
              </a:r>
              <a:r>
                <a:rPr lang="en-US" sz="4400" dirty="0">
                  <a:solidFill>
                    <a:schemeClr val="accent1"/>
                  </a:solidFill>
                  <a:latin typeface="+mj-lt"/>
                </a:rPr>
                <a:t> </a:t>
              </a:r>
              <a:r>
                <a:rPr lang="en-US" sz="4400" dirty="0">
                  <a:solidFill>
                    <a:schemeClr val="accent1"/>
                  </a:solidFill>
                </a:rPr>
                <a:t>path</a:t>
              </a:r>
              <a:r>
                <a:rPr lang="en-US" sz="4400" dirty="0">
                  <a:solidFill>
                    <a:schemeClr val="accent1"/>
                  </a:solidFill>
                  <a:latin typeface="+mj-lt"/>
                </a:rPr>
                <a:t> </a:t>
              </a:r>
              <a:r>
                <a:rPr lang="en-US" sz="4400" dirty="0"/>
                <a:t>to support</a:t>
              </a:r>
              <a:endParaRPr lang="uk-UA" sz="4400" dirty="0">
                <a:solidFill>
                  <a:schemeClr val="accent1"/>
                </a:solidFill>
                <a:latin typeface="+mj-lt"/>
              </a:endParaRPr>
            </a:p>
          </p:txBody>
        </p:sp>
        <p:sp>
          <p:nvSpPr>
            <p:cNvPr id="19" name="Freeform 29">
              <a:extLst>
                <a:ext uri="{FF2B5EF4-FFF2-40B4-BE49-F238E27FC236}">
                  <a16:creationId xmlns:a16="http://schemas.microsoft.com/office/drawing/2014/main" id="{9128BEAB-4CAB-42BF-99FD-6054EB60128F}"/>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303183082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5245-D18C-4DF1-B613-B7A09E9D8839}"/>
              </a:ext>
            </a:extLst>
          </p:cNvPr>
          <p:cNvSpPr>
            <a:spLocks noGrp="1"/>
          </p:cNvSpPr>
          <p:nvPr>
            <p:ph type="title"/>
          </p:nvPr>
        </p:nvSpPr>
        <p:spPr>
          <a:xfrm>
            <a:off x="876300" y="571411"/>
            <a:ext cx="7658100" cy="1338828"/>
          </a:xfrm>
        </p:spPr>
        <p:txBody>
          <a:bodyPr/>
          <a:lstStyle/>
          <a:p>
            <a:r>
              <a:rPr lang="en-US" dirty="0"/>
              <a:t>How We’re Different</a:t>
            </a:r>
            <a:br>
              <a:rPr lang="en-US" dirty="0"/>
            </a:br>
            <a:r>
              <a:rPr lang="en-US" dirty="0">
                <a:solidFill>
                  <a:schemeClr val="accent1"/>
                </a:solidFill>
              </a:rPr>
              <a:t>Built for SMBs</a:t>
            </a:r>
            <a:endParaRPr lang="en-US" dirty="0"/>
          </a:p>
        </p:txBody>
      </p:sp>
      <p:sp>
        <p:nvSpPr>
          <p:cNvPr id="3" name="Slide Number Placeholder 2">
            <a:extLst>
              <a:ext uri="{FF2B5EF4-FFF2-40B4-BE49-F238E27FC236}">
                <a16:creationId xmlns:a16="http://schemas.microsoft.com/office/drawing/2014/main" id="{5532AD3E-E12D-4E71-8293-867DDE6CF51D}"/>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6</a:t>
            </a:fld>
            <a:endParaRPr dirty="0"/>
          </a:p>
        </p:txBody>
      </p:sp>
      <p:grpSp>
        <p:nvGrpSpPr>
          <p:cNvPr id="5" name="Group 4">
            <a:extLst>
              <a:ext uri="{FF2B5EF4-FFF2-40B4-BE49-F238E27FC236}">
                <a16:creationId xmlns:a16="http://schemas.microsoft.com/office/drawing/2014/main" id="{FED249B4-AA4F-498E-85A9-01663EF11F63}"/>
              </a:ext>
            </a:extLst>
          </p:cNvPr>
          <p:cNvGrpSpPr/>
          <p:nvPr/>
        </p:nvGrpSpPr>
        <p:grpSpPr>
          <a:xfrm>
            <a:off x="1801099" y="3002459"/>
            <a:ext cx="15115301" cy="1446550"/>
            <a:chOff x="11202436" y="3815917"/>
            <a:chExt cx="15115301" cy="1446550"/>
          </a:xfrm>
        </p:grpSpPr>
        <p:sp>
          <p:nvSpPr>
            <p:cNvPr id="6" name="TextBox 5">
              <a:extLst>
                <a:ext uri="{FF2B5EF4-FFF2-40B4-BE49-F238E27FC236}">
                  <a16:creationId xmlns:a16="http://schemas.microsoft.com/office/drawing/2014/main" id="{4A2DBDFC-3DE9-464D-BF14-76F9CEE76E6C}"/>
                </a:ext>
              </a:extLst>
            </p:cNvPr>
            <p:cNvSpPr txBox="1"/>
            <p:nvPr/>
          </p:nvSpPr>
          <p:spPr>
            <a:xfrm>
              <a:off x="11865231" y="3815917"/>
              <a:ext cx="14452506" cy="1446550"/>
            </a:xfrm>
            <a:prstGeom prst="rect">
              <a:avLst/>
            </a:prstGeom>
            <a:noFill/>
          </p:spPr>
          <p:txBody>
            <a:bodyPr wrap="square" rtlCol="0">
              <a:spAutoFit/>
            </a:bodyPr>
            <a:lstStyle/>
            <a:p>
              <a:r>
                <a:rPr lang="en-US" sz="4400" dirty="0">
                  <a:solidFill>
                    <a:schemeClr val="accent1"/>
                  </a:solidFill>
                  <a:latin typeface="+mj-lt"/>
                </a:rPr>
                <a:t>Simplified installations </a:t>
              </a:r>
              <a:r>
                <a:rPr lang="en-US" sz="4400" dirty="0"/>
                <a:t>- phones configured prior to install, so the transition is quick and painless</a:t>
              </a:r>
              <a:endParaRPr lang="uk-UA" sz="4400" dirty="0">
                <a:solidFill>
                  <a:schemeClr val="accent1"/>
                </a:solidFill>
                <a:latin typeface="+mj-lt"/>
              </a:endParaRPr>
            </a:p>
          </p:txBody>
        </p:sp>
        <p:sp>
          <p:nvSpPr>
            <p:cNvPr id="7" name="Freeform 29">
              <a:extLst>
                <a:ext uri="{FF2B5EF4-FFF2-40B4-BE49-F238E27FC236}">
                  <a16:creationId xmlns:a16="http://schemas.microsoft.com/office/drawing/2014/main" id="{69543247-CA0B-4BEF-8C0B-246A74C09EC6}"/>
                </a:ext>
              </a:extLst>
            </p:cNvPr>
            <p:cNvSpPr>
              <a:spLocks noEditPoints="1"/>
            </p:cNvSpPr>
            <p:nvPr/>
          </p:nvSpPr>
          <p:spPr bwMode="auto">
            <a:xfrm>
              <a:off x="11202436" y="3975758"/>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8" name="Group 7">
            <a:extLst>
              <a:ext uri="{FF2B5EF4-FFF2-40B4-BE49-F238E27FC236}">
                <a16:creationId xmlns:a16="http://schemas.microsoft.com/office/drawing/2014/main" id="{71625ED7-6AE0-462A-948F-543CFB6601BC}"/>
              </a:ext>
            </a:extLst>
          </p:cNvPr>
          <p:cNvGrpSpPr/>
          <p:nvPr/>
        </p:nvGrpSpPr>
        <p:grpSpPr>
          <a:xfrm>
            <a:off x="1801099" y="4907459"/>
            <a:ext cx="15115301" cy="769441"/>
            <a:chOff x="11202436" y="3815917"/>
            <a:chExt cx="15115301" cy="769441"/>
          </a:xfrm>
        </p:grpSpPr>
        <p:sp>
          <p:nvSpPr>
            <p:cNvPr id="9" name="TextBox 8">
              <a:extLst>
                <a:ext uri="{FF2B5EF4-FFF2-40B4-BE49-F238E27FC236}">
                  <a16:creationId xmlns:a16="http://schemas.microsoft.com/office/drawing/2014/main" id="{8F0410AC-F2F4-46BE-8D40-8CA90F897C7A}"/>
                </a:ext>
              </a:extLst>
            </p:cNvPr>
            <p:cNvSpPr txBox="1"/>
            <p:nvPr/>
          </p:nvSpPr>
          <p:spPr>
            <a:xfrm>
              <a:off x="11865231" y="3815917"/>
              <a:ext cx="14452506" cy="769441"/>
            </a:xfrm>
            <a:prstGeom prst="rect">
              <a:avLst/>
            </a:prstGeom>
            <a:noFill/>
          </p:spPr>
          <p:txBody>
            <a:bodyPr wrap="square" rtlCol="0">
              <a:spAutoFit/>
            </a:bodyPr>
            <a:lstStyle/>
            <a:p>
              <a:r>
                <a:rPr lang="en-US" sz="4400" dirty="0"/>
                <a:t>Processes are designed for </a:t>
              </a:r>
              <a:r>
                <a:rPr lang="en-US" sz="4400" dirty="0">
                  <a:solidFill>
                    <a:schemeClr val="accent1"/>
                  </a:solidFill>
                  <a:latin typeface="+mj-lt"/>
                </a:rPr>
                <a:t>speed and efficiency </a:t>
              </a:r>
            </a:p>
          </p:txBody>
        </p:sp>
        <p:sp>
          <p:nvSpPr>
            <p:cNvPr id="10" name="Freeform 29">
              <a:extLst>
                <a:ext uri="{FF2B5EF4-FFF2-40B4-BE49-F238E27FC236}">
                  <a16:creationId xmlns:a16="http://schemas.microsoft.com/office/drawing/2014/main" id="{366EDD97-E128-4F6A-BE67-D6CB57775FF9}"/>
                </a:ext>
              </a:extLst>
            </p:cNvPr>
            <p:cNvSpPr>
              <a:spLocks noEditPoints="1"/>
            </p:cNvSpPr>
            <p:nvPr/>
          </p:nvSpPr>
          <p:spPr bwMode="auto">
            <a:xfrm>
              <a:off x="11202436" y="3968317"/>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4" name="Group 13">
            <a:extLst>
              <a:ext uri="{FF2B5EF4-FFF2-40B4-BE49-F238E27FC236}">
                <a16:creationId xmlns:a16="http://schemas.microsoft.com/office/drawing/2014/main" id="{D4AFF405-17EA-4C8A-B09B-37C8FAF38174}"/>
              </a:ext>
            </a:extLst>
          </p:cNvPr>
          <p:cNvGrpSpPr/>
          <p:nvPr/>
        </p:nvGrpSpPr>
        <p:grpSpPr>
          <a:xfrm>
            <a:off x="1801099" y="6362700"/>
            <a:ext cx="14685801" cy="769441"/>
            <a:chOff x="11202436" y="3815917"/>
            <a:chExt cx="14685801" cy="769441"/>
          </a:xfrm>
        </p:grpSpPr>
        <p:sp>
          <p:nvSpPr>
            <p:cNvPr id="15" name="TextBox 14">
              <a:extLst>
                <a:ext uri="{FF2B5EF4-FFF2-40B4-BE49-F238E27FC236}">
                  <a16:creationId xmlns:a16="http://schemas.microsoft.com/office/drawing/2014/main" id="{9E6497DC-1143-48C7-BB7B-79FCAF18430F}"/>
                </a:ext>
              </a:extLst>
            </p:cNvPr>
            <p:cNvSpPr txBox="1"/>
            <p:nvPr/>
          </p:nvSpPr>
          <p:spPr>
            <a:xfrm>
              <a:off x="11865230" y="3815917"/>
              <a:ext cx="14023007" cy="769441"/>
            </a:xfrm>
            <a:prstGeom prst="rect">
              <a:avLst/>
            </a:prstGeom>
            <a:noFill/>
          </p:spPr>
          <p:txBody>
            <a:bodyPr wrap="square" rtlCol="0">
              <a:spAutoFit/>
            </a:bodyPr>
            <a:lstStyle/>
            <a:p>
              <a:r>
                <a:rPr lang="en-US" sz="4400" dirty="0"/>
                <a:t>Infrastructure built for </a:t>
              </a:r>
              <a:r>
                <a:rPr lang="en-US" sz="4400" dirty="0">
                  <a:solidFill>
                    <a:schemeClr val="accent1"/>
                  </a:solidFill>
                </a:rPr>
                <a:t>stability</a:t>
              </a:r>
              <a:r>
                <a:rPr lang="en-US" sz="4400" dirty="0">
                  <a:solidFill>
                    <a:schemeClr val="accent1"/>
                  </a:solidFill>
                  <a:latin typeface="+mj-lt"/>
                </a:rPr>
                <a:t> </a:t>
              </a:r>
              <a:r>
                <a:rPr lang="en-US" sz="4400" dirty="0"/>
                <a:t>and </a:t>
              </a:r>
              <a:r>
                <a:rPr lang="en-US" sz="4400" dirty="0">
                  <a:solidFill>
                    <a:schemeClr val="accent1"/>
                  </a:solidFill>
                </a:rPr>
                <a:t>reliability </a:t>
              </a:r>
              <a:endParaRPr lang="uk-UA" sz="4400" dirty="0">
                <a:solidFill>
                  <a:schemeClr val="accent1"/>
                </a:solidFill>
                <a:latin typeface="+mj-lt"/>
              </a:endParaRPr>
            </a:p>
          </p:txBody>
        </p:sp>
        <p:sp>
          <p:nvSpPr>
            <p:cNvPr id="16" name="Freeform 29">
              <a:extLst>
                <a:ext uri="{FF2B5EF4-FFF2-40B4-BE49-F238E27FC236}">
                  <a16:creationId xmlns:a16="http://schemas.microsoft.com/office/drawing/2014/main" id="{432CDBE7-0A0D-44F0-93E3-F34F12CCA649}"/>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126456484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32AD3E-E12D-4E71-8293-867DDE6CF51D}"/>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7</a:t>
            </a:fld>
            <a:endParaRPr dirty="0"/>
          </a:p>
        </p:txBody>
      </p:sp>
      <p:grpSp>
        <p:nvGrpSpPr>
          <p:cNvPr id="5" name="Group 4">
            <a:extLst>
              <a:ext uri="{FF2B5EF4-FFF2-40B4-BE49-F238E27FC236}">
                <a16:creationId xmlns:a16="http://schemas.microsoft.com/office/drawing/2014/main" id="{6E2B7365-6C5D-4873-A465-932F8EEB4E15}"/>
              </a:ext>
            </a:extLst>
          </p:cNvPr>
          <p:cNvGrpSpPr/>
          <p:nvPr/>
        </p:nvGrpSpPr>
        <p:grpSpPr>
          <a:xfrm>
            <a:off x="1700649" y="2476500"/>
            <a:ext cx="13667501" cy="1446550"/>
            <a:chOff x="11202436" y="3815917"/>
            <a:chExt cx="13667501" cy="1446550"/>
          </a:xfrm>
        </p:grpSpPr>
        <p:sp>
          <p:nvSpPr>
            <p:cNvPr id="6" name="TextBox 5">
              <a:extLst>
                <a:ext uri="{FF2B5EF4-FFF2-40B4-BE49-F238E27FC236}">
                  <a16:creationId xmlns:a16="http://schemas.microsoft.com/office/drawing/2014/main" id="{5E947222-DA8A-4001-BBB4-652B7A002F1A}"/>
                </a:ext>
              </a:extLst>
            </p:cNvPr>
            <p:cNvSpPr txBox="1"/>
            <p:nvPr/>
          </p:nvSpPr>
          <p:spPr>
            <a:xfrm>
              <a:off x="11865231" y="3815917"/>
              <a:ext cx="13004706" cy="1446550"/>
            </a:xfrm>
            <a:prstGeom prst="rect">
              <a:avLst/>
            </a:prstGeom>
            <a:noFill/>
          </p:spPr>
          <p:txBody>
            <a:bodyPr wrap="square" rtlCol="0">
              <a:spAutoFit/>
            </a:bodyPr>
            <a:lstStyle/>
            <a:p>
              <a:r>
                <a:rPr lang="en-US" sz="4400" dirty="0"/>
                <a:t>Every customer is </a:t>
              </a:r>
              <a:r>
                <a:rPr lang="en-US" sz="4400" dirty="0">
                  <a:solidFill>
                    <a:schemeClr val="accent1"/>
                  </a:solidFill>
                </a:rPr>
                <a:t>approached individually</a:t>
              </a:r>
              <a:r>
                <a:rPr lang="en-US" sz="4400" dirty="0"/>
                <a:t>, with focus on their needs and the </a:t>
              </a:r>
              <a:r>
                <a:rPr lang="en-US" sz="4400" dirty="0">
                  <a:solidFill>
                    <a:schemeClr val="accent1"/>
                  </a:solidFill>
                </a:rPr>
                <a:t>best solution</a:t>
              </a:r>
              <a:r>
                <a:rPr lang="en-US" sz="4400" dirty="0"/>
                <a:t>.</a:t>
              </a:r>
              <a:endParaRPr lang="uk-UA" sz="4400" dirty="0">
                <a:latin typeface="+mj-lt"/>
              </a:endParaRPr>
            </a:p>
          </p:txBody>
        </p:sp>
        <p:sp>
          <p:nvSpPr>
            <p:cNvPr id="7" name="Freeform 29">
              <a:extLst>
                <a:ext uri="{FF2B5EF4-FFF2-40B4-BE49-F238E27FC236}">
                  <a16:creationId xmlns:a16="http://schemas.microsoft.com/office/drawing/2014/main" id="{2AFF100E-C196-4485-9653-8FC020523F15}"/>
                </a:ext>
              </a:extLst>
            </p:cNvPr>
            <p:cNvSpPr>
              <a:spLocks noEditPoints="1"/>
            </p:cNvSpPr>
            <p:nvPr/>
          </p:nvSpPr>
          <p:spPr bwMode="auto">
            <a:xfrm>
              <a:off x="11202436" y="4016816"/>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8" name="Group 7">
            <a:extLst>
              <a:ext uri="{FF2B5EF4-FFF2-40B4-BE49-F238E27FC236}">
                <a16:creationId xmlns:a16="http://schemas.microsoft.com/office/drawing/2014/main" id="{9278EBCC-CD93-4A2B-8CFE-194FAABA4D4C}"/>
              </a:ext>
            </a:extLst>
          </p:cNvPr>
          <p:cNvGrpSpPr/>
          <p:nvPr/>
        </p:nvGrpSpPr>
        <p:grpSpPr>
          <a:xfrm>
            <a:off x="1700649" y="6440150"/>
            <a:ext cx="13134101" cy="1446550"/>
            <a:chOff x="11202436" y="4154472"/>
            <a:chExt cx="13134101" cy="1446550"/>
          </a:xfrm>
        </p:grpSpPr>
        <p:sp>
          <p:nvSpPr>
            <p:cNvPr id="9" name="TextBox 8">
              <a:extLst>
                <a:ext uri="{FF2B5EF4-FFF2-40B4-BE49-F238E27FC236}">
                  <a16:creationId xmlns:a16="http://schemas.microsoft.com/office/drawing/2014/main" id="{59068D8B-0F13-4AE9-A612-7173A1569857}"/>
                </a:ext>
              </a:extLst>
            </p:cNvPr>
            <p:cNvSpPr txBox="1"/>
            <p:nvPr/>
          </p:nvSpPr>
          <p:spPr>
            <a:xfrm>
              <a:off x="11865231" y="4154472"/>
              <a:ext cx="12471306" cy="1446550"/>
            </a:xfrm>
            <a:prstGeom prst="rect">
              <a:avLst/>
            </a:prstGeom>
            <a:noFill/>
          </p:spPr>
          <p:txBody>
            <a:bodyPr wrap="square" rtlCol="0">
              <a:spAutoFit/>
            </a:bodyPr>
            <a:lstStyle/>
            <a:p>
              <a:r>
                <a:rPr lang="en-US" sz="4400" dirty="0">
                  <a:solidFill>
                    <a:schemeClr val="accent1"/>
                  </a:solidFill>
                </a:rPr>
                <a:t>Concierge style </a:t>
              </a:r>
              <a:r>
                <a:rPr lang="en-US" sz="4400" dirty="0"/>
                <a:t>delivery, customized solutions and integrations to solve challenges and needs.</a:t>
              </a:r>
              <a:endParaRPr lang="uk-UA" sz="4400" dirty="0">
                <a:solidFill>
                  <a:schemeClr val="accent1"/>
                </a:solidFill>
                <a:latin typeface="+mj-lt"/>
              </a:endParaRPr>
            </a:p>
          </p:txBody>
        </p:sp>
        <p:sp>
          <p:nvSpPr>
            <p:cNvPr id="10" name="Freeform 29">
              <a:extLst>
                <a:ext uri="{FF2B5EF4-FFF2-40B4-BE49-F238E27FC236}">
                  <a16:creationId xmlns:a16="http://schemas.microsoft.com/office/drawing/2014/main" id="{5E257C4B-1838-4670-889C-E2A49882446F}"/>
                </a:ext>
              </a:extLst>
            </p:cNvPr>
            <p:cNvSpPr>
              <a:spLocks noEditPoints="1"/>
            </p:cNvSpPr>
            <p:nvPr/>
          </p:nvSpPr>
          <p:spPr bwMode="auto">
            <a:xfrm>
              <a:off x="11202436" y="4296741"/>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1" name="Group 10">
            <a:extLst>
              <a:ext uri="{FF2B5EF4-FFF2-40B4-BE49-F238E27FC236}">
                <a16:creationId xmlns:a16="http://schemas.microsoft.com/office/drawing/2014/main" id="{B28A8E40-0E1D-498F-9AA3-28642E8076CA}"/>
              </a:ext>
            </a:extLst>
          </p:cNvPr>
          <p:cNvGrpSpPr/>
          <p:nvPr/>
        </p:nvGrpSpPr>
        <p:grpSpPr>
          <a:xfrm>
            <a:off x="1691799" y="4391349"/>
            <a:ext cx="11762501" cy="1446550"/>
            <a:chOff x="11202436" y="3815917"/>
            <a:chExt cx="11762501" cy="1446550"/>
          </a:xfrm>
        </p:grpSpPr>
        <p:sp>
          <p:nvSpPr>
            <p:cNvPr id="12" name="TextBox 11">
              <a:extLst>
                <a:ext uri="{FF2B5EF4-FFF2-40B4-BE49-F238E27FC236}">
                  <a16:creationId xmlns:a16="http://schemas.microsoft.com/office/drawing/2014/main" id="{8FCFE13C-61EF-4667-98E3-3450182B1C3D}"/>
                </a:ext>
              </a:extLst>
            </p:cNvPr>
            <p:cNvSpPr txBox="1"/>
            <p:nvPr/>
          </p:nvSpPr>
          <p:spPr>
            <a:xfrm>
              <a:off x="11865231" y="3815917"/>
              <a:ext cx="11099706" cy="1446550"/>
            </a:xfrm>
            <a:prstGeom prst="rect">
              <a:avLst/>
            </a:prstGeom>
            <a:noFill/>
          </p:spPr>
          <p:txBody>
            <a:bodyPr wrap="square" rtlCol="0">
              <a:spAutoFit/>
            </a:bodyPr>
            <a:lstStyle/>
            <a:p>
              <a:r>
                <a:rPr lang="en-US" sz="4400" dirty="0"/>
                <a:t>Features are </a:t>
              </a:r>
              <a:r>
                <a:rPr lang="en-US" sz="4400" dirty="0">
                  <a:solidFill>
                    <a:schemeClr val="accent1"/>
                  </a:solidFill>
                </a:rPr>
                <a:t>released responsibly</a:t>
              </a:r>
              <a:r>
                <a:rPr lang="en-US" sz="4400" dirty="0"/>
                <a:t>, knowing they will work as designed and advertised.</a:t>
              </a:r>
            </a:p>
          </p:txBody>
        </p:sp>
        <p:sp>
          <p:nvSpPr>
            <p:cNvPr id="13" name="Freeform 29">
              <a:extLst>
                <a:ext uri="{FF2B5EF4-FFF2-40B4-BE49-F238E27FC236}">
                  <a16:creationId xmlns:a16="http://schemas.microsoft.com/office/drawing/2014/main" id="{41B2590D-2AA5-4677-823D-9AABDA252703}"/>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
        <p:nvSpPr>
          <p:cNvPr id="18" name="Title 1">
            <a:extLst>
              <a:ext uri="{FF2B5EF4-FFF2-40B4-BE49-F238E27FC236}">
                <a16:creationId xmlns:a16="http://schemas.microsoft.com/office/drawing/2014/main" id="{5CF4D597-CF7C-40E4-8DD4-E04FC8550CA0}"/>
              </a:ext>
            </a:extLst>
          </p:cNvPr>
          <p:cNvSpPr>
            <a:spLocks noGrp="1"/>
          </p:cNvSpPr>
          <p:nvPr>
            <p:ph type="title"/>
          </p:nvPr>
        </p:nvSpPr>
        <p:spPr>
          <a:xfrm>
            <a:off x="876300" y="571411"/>
            <a:ext cx="7658100" cy="1338828"/>
          </a:xfrm>
        </p:spPr>
        <p:txBody>
          <a:bodyPr/>
          <a:lstStyle/>
          <a:p>
            <a:r>
              <a:rPr lang="en-US" dirty="0"/>
              <a:t>How We’re Different</a:t>
            </a:r>
            <a:br>
              <a:rPr lang="en-US" dirty="0"/>
            </a:br>
            <a:r>
              <a:rPr lang="en-US" dirty="0">
                <a:solidFill>
                  <a:schemeClr val="accent1"/>
                </a:solidFill>
              </a:rPr>
              <a:t>Not “one size fits all”</a:t>
            </a:r>
            <a:endParaRPr lang="en-US" dirty="0"/>
          </a:p>
        </p:txBody>
      </p:sp>
    </p:spTree>
    <p:extLst>
      <p:ext uri="{BB962C8B-B14F-4D97-AF65-F5344CB8AC3E}">
        <p14:creationId xmlns:p14="http://schemas.microsoft.com/office/powerpoint/2010/main" val="12269556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5245-D18C-4DF1-B613-B7A09E9D8839}"/>
              </a:ext>
            </a:extLst>
          </p:cNvPr>
          <p:cNvSpPr>
            <a:spLocks noGrp="1"/>
          </p:cNvSpPr>
          <p:nvPr>
            <p:ph type="title"/>
          </p:nvPr>
        </p:nvSpPr>
        <p:spPr>
          <a:xfrm>
            <a:off x="876300" y="571411"/>
            <a:ext cx="7658100" cy="1338828"/>
          </a:xfrm>
        </p:spPr>
        <p:txBody>
          <a:bodyPr/>
          <a:lstStyle/>
          <a:p>
            <a:r>
              <a:rPr lang="en-US" dirty="0"/>
              <a:t>Partnering With Us</a:t>
            </a:r>
            <a:br>
              <a:rPr lang="en-US" dirty="0"/>
            </a:br>
            <a:r>
              <a:rPr lang="en-US" dirty="0">
                <a:solidFill>
                  <a:schemeClr val="accent1"/>
                </a:solidFill>
              </a:rPr>
              <a:t>We work with your MSP</a:t>
            </a:r>
            <a:endParaRPr lang="en-US" dirty="0"/>
          </a:p>
        </p:txBody>
      </p:sp>
      <p:sp>
        <p:nvSpPr>
          <p:cNvPr id="3" name="Slide Number Placeholder 2">
            <a:extLst>
              <a:ext uri="{FF2B5EF4-FFF2-40B4-BE49-F238E27FC236}">
                <a16:creationId xmlns:a16="http://schemas.microsoft.com/office/drawing/2014/main" id="{5532AD3E-E12D-4E71-8293-867DDE6CF51D}"/>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8</a:t>
            </a:fld>
            <a:endParaRPr dirty="0"/>
          </a:p>
        </p:txBody>
      </p:sp>
      <p:grpSp>
        <p:nvGrpSpPr>
          <p:cNvPr id="5" name="Group 4">
            <a:extLst>
              <a:ext uri="{FF2B5EF4-FFF2-40B4-BE49-F238E27FC236}">
                <a16:creationId xmlns:a16="http://schemas.microsoft.com/office/drawing/2014/main" id="{FED249B4-AA4F-498E-85A9-01663EF11F63}"/>
              </a:ext>
            </a:extLst>
          </p:cNvPr>
          <p:cNvGrpSpPr/>
          <p:nvPr/>
        </p:nvGrpSpPr>
        <p:grpSpPr>
          <a:xfrm>
            <a:off x="1773885" y="4070062"/>
            <a:ext cx="15115301" cy="769441"/>
            <a:chOff x="11202436" y="3815917"/>
            <a:chExt cx="15115301" cy="769441"/>
          </a:xfrm>
        </p:grpSpPr>
        <p:sp>
          <p:nvSpPr>
            <p:cNvPr id="6" name="TextBox 5">
              <a:extLst>
                <a:ext uri="{FF2B5EF4-FFF2-40B4-BE49-F238E27FC236}">
                  <a16:creationId xmlns:a16="http://schemas.microsoft.com/office/drawing/2014/main" id="{4A2DBDFC-3DE9-464D-BF14-76F9CEE76E6C}"/>
                </a:ext>
              </a:extLst>
            </p:cNvPr>
            <p:cNvSpPr txBox="1"/>
            <p:nvPr/>
          </p:nvSpPr>
          <p:spPr>
            <a:xfrm>
              <a:off x="11865231" y="3815917"/>
              <a:ext cx="14452506" cy="769441"/>
            </a:xfrm>
            <a:prstGeom prst="rect">
              <a:avLst/>
            </a:prstGeom>
            <a:noFill/>
          </p:spPr>
          <p:txBody>
            <a:bodyPr wrap="square" rtlCol="0">
              <a:spAutoFit/>
            </a:bodyPr>
            <a:lstStyle/>
            <a:p>
              <a:r>
                <a:rPr lang="en-US" sz="4400" dirty="0"/>
                <a:t>Clear lines of </a:t>
              </a:r>
              <a:r>
                <a:rPr lang="en-US" sz="4400" dirty="0">
                  <a:solidFill>
                    <a:schemeClr val="accent1"/>
                  </a:solidFill>
                </a:rPr>
                <a:t>responsibility</a:t>
              </a:r>
              <a:r>
                <a:rPr lang="en-US" sz="4400" dirty="0"/>
                <a:t> </a:t>
              </a:r>
              <a:endParaRPr lang="uk-UA" sz="4400" dirty="0">
                <a:solidFill>
                  <a:schemeClr val="accent1"/>
                </a:solidFill>
                <a:latin typeface="+mj-lt"/>
              </a:endParaRPr>
            </a:p>
          </p:txBody>
        </p:sp>
        <p:sp>
          <p:nvSpPr>
            <p:cNvPr id="7" name="Freeform 29">
              <a:extLst>
                <a:ext uri="{FF2B5EF4-FFF2-40B4-BE49-F238E27FC236}">
                  <a16:creationId xmlns:a16="http://schemas.microsoft.com/office/drawing/2014/main" id="{69543247-CA0B-4BEF-8C0B-246A74C09EC6}"/>
                </a:ext>
              </a:extLst>
            </p:cNvPr>
            <p:cNvSpPr>
              <a:spLocks noEditPoints="1"/>
            </p:cNvSpPr>
            <p:nvPr/>
          </p:nvSpPr>
          <p:spPr bwMode="auto">
            <a:xfrm>
              <a:off x="11202436" y="3975758"/>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8" name="Group 7">
            <a:extLst>
              <a:ext uri="{FF2B5EF4-FFF2-40B4-BE49-F238E27FC236}">
                <a16:creationId xmlns:a16="http://schemas.microsoft.com/office/drawing/2014/main" id="{71625ED7-6AE0-462A-948F-543CFB6601BC}"/>
              </a:ext>
            </a:extLst>
          </p:cNvPr>
          <p:cNvGrpSpPr/>
          <p:nvPr/>
        </p:nvGrpSpPr>
        <p:grpSpPr>
          <a:xfrm>
            <a:off x="1773885" y="6057900"/>
            <a:ext cx="15115301" cy="769441"/>
            <a:chOff x="11202436" y="3815917"/>
            <a:chExt cx="15115301" cy="769441"/>
          </a:xfrm>
        </p:grpSpPr>
        <p:sp>
          <p:nvSpPr>
            <p:cNvPr id="9" name="TextBox 8">
              <a:extLst>
                <a:ext uri="{FF2B5EF4-FFF2-40B4-BE49-F238E27FC236}">
                  <a16:creationId xmlns:a16="http://schemas.microsoft.com/office/drawing/2014/main" id="{8F0410AC-F2F4-46BE-8D40-8CA90F897C7A}"/>
                </a:ext>
              </a:extLst>
            </p:cNvPr>
            <p:cNvSpPr txBox="1"/>
            <p:nvPr/>
          </p:nvSpPr>
          <p:spPr>
            <a:xfrm>
              <a:off x="11865231" y="3815917"/>
              <a:ext cx="14452506" cy="769441"/>
            </a:xfrm>
            <a:prstGeom prst="rect">
              <a:avLst/>
            </a:prstGeom>
            <a:noFill/>
          </p:spPr>
          <p:txBody>
            <a:bodyPr wrap="square" rtlCol="0">
              <a:spAutoFit/>
            </a:bodyPr>
            <a:lstStyle/>
            <a:p>
              <a:r>
                <a:rPr lang="en-US" sz="4400" dirty="0">
                  <a:solidFill>
                    <a:schemeClr val="accent1"/>
                  </a:solidFill>
                </a:rPr>
                <a:t>Training</a:t>
              </a:r>
              <a:r>
                <a:rPr lang="en-US" sz="4400" dirty="0"/>
                <a:t> and </a:t>
              </a:r>
              <a:r>
                <a:rPr lang="en-US" sz="4400" dirty="0">
                  <a:solidFill>
                    <a:schemeClr val="accent1"/>
                  </a:solidFill>
                </a:rPr>
                <a:t>Experience</a:t>
              </a:r>
              <a:endParaRPr lang="en-US" sz="4400" dirty="0">
                <a:solidFill>
                  <a:schemeClr val="accent1"/>
                </a:solidFill>
                <a:latin typeface="+mj-lt"/>
              </a:endParaRPr>
            </a:p>
          </p:txBody>
        </p:sp>
        <p:sp>
          <p:nvSpPr>
            <p:cNvPr id="10" name="Freeform 29">
              <a:extLst>
                <a:ext uri="{FF2B5EF4-FFF2-40B4-BE49-F238E27FC236}">
                  <a16:creationId xmlns:a16="http://schemas.microsoft.com/office/drawing/2014/main" id="{366EDD97-E128-4F6A-BE67-D6CB57775FF9}"/>
                </a:ext>
              </a:extLst>
            </p:cNvPr>
            <p:cNvSpPr>
              <a:spLocks noEditPoints="1"/>
            </p:cNvSpPr>
            <p:nvPr/>
          </p:nvSpPr>
          <p:spPr bwMode="auto">
            <a:xfrm>
              <a:off x="11202436" y="3968317"/>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4" name="Group 13">
            <a:extLst>
              <a:ext uri="{FF2B5EF4-FFF2-40B4-BE49-F238E27FC236}">
                <a16:creationId xmlns:a16="http://schemas.microsoft.com/office/drawing/2014/main" id="{D4AFF405-17EA-4C8A-B09B-37C8FAF38174}"/>
              </a:ext>
            </a:extLst>
          </p:cNvPr>
          <p:cNvGrpSpPr/>
          <p:nvPr/>
        </p:nvGrpSpPr>
        <p:grpSpPr>
          <a:xfrm>
            <a:off x="1773885" y="2476500"/>
            <a:ext cx="14685801" cy="1446550"/>
            <a:chOff x="11202436" y="3815917"/>
            <a:chExt cx="14685801" cy="1446550"/>
          </a:xfrm>
        </p:grpSpPr>
        <p:sp>
          <p:nvSpPr>
            <p:cNvPr id="15" name="TextBox 14">
              <a:extLst>
                <a:ext uri="{FF2B5EF4-FFF2-40B4-BE49-F238E27FC236}">
                  <a16:creationId xmlns:a16="http://schemas.microsoft.com/office/drawing/2014/main" id="{9E6497DC-1143-48C7-BB7B-79FCAF18430F}"/>
                </a:ext>
              </a:extLst>
            </p:cNvPr>
            <p:cNvSpPr txBox="1"/>
            <p:nvPr/>
          </p:nvSpPr>
          <p:spPr>
            <a:xfrm>
              <a:off x="11865230" y="3815917"/>
              <a:ext cx="14023007" cy="1446550"/>
            </a:xfrm>
            <a:prstGeom prst="rect">
              <a:avLst/>
            </a:prstGeom>
            <a:noFill/>
          </p:spPr>
          <p:txBody>
            <a:bodyPr wrap="square" rtlCol="0">
              <a:spAutoFit/>
            </a:bodyPr>
            <a:lstStyle/>
            <a:p>
              <a:r>
                <a:rPr lang="en-US" sz="4400" dirty="0"/>
                <a:t>Partnership gives you </a:t>
              </a:r>
              <a:r>
                <a:rPr lang="en-US" sz="4400" dirty="0">
                  <a:solidFill>
                    <a:schemeClr val="accent1"/>
                  </a:solidFill>
                </a:rPr>
                <a:t>expertise</a:t>
              </a:r>
              <a:r>
                <a:rPr lang="en-US" sz="4400" dirty="0"/>
                <a:t> in both networking and telecommunications</a:t>
              </a:r>
              <a:endParaRPr lang="uk-UA" sz="4400" dirty="0">
                <a:solidFill>
                  <a:schemeClr val="accent1"/>
                </a:solidFill>
                <a:latin typeface="+mj-lt"/>
              </a:endParaRPr>
            </a:p>
          </p:txBody>
        </p:sp>
        <p:sp>
          <p:nvSpPr>
            <p:cNvPr id="16" name="Freeform 29">
              <a:extLst>
                <a:ext uri="{FF2B5EF4-FFF2-40B4-BE49-F238E27FC236}">
                  <a16:creationId xmlns:a16="http://schemas.microsoft.com/office/drawing/2014/main" id="{432CDBE7-0A0D-44F0-93E3-F34F12CCA649}"/>
                </a:ext>
              </a:extLst>
            </p:cNvPr>
            <p:cNvSpPr>
              <a:spLocks noEditPoints="1"/>
            </p:cNvSpPr>
            <p:nvPr/>
          </p:nvSpPr>
          <p:spPr bwMode="auto">
            <a:xfrm>
              <a:off x="11202436" y="4006839"/>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3" name="Group 12">
            <a:extLst>
              <a:ext uri="{FF2B5EF4-FFF2-40B4-BE49-F238E27FC236}">
                <a16:creationId xmlns:a16="http://schemas.microsoft.com/office/drawing/2014/main" id="{D7404320-F9EF-4811-AB35-EDC1F4356FF1}"/>
              </a:ext>
            </a:extLst>
          </p:cNvPr>
          <p:cNvGrpSpPr/>
          <p:nvPr/>
        </p:nvGrpSpPr>
        <p:grpSpPr>
          <a:xfrm>
            <a:off x="1773885" y="5067300"/>
            <a:ext cx="15115301" cy="769441"/>
            <a:chOff x="11202436" y="3815917"/>
            <a:chExt cx="15115301" cy="769441"/>
          </a:xfrm>
        </p:grpSpPr>
        <p:sp>
          <p:nvSpPr>
            <p:cNvPr id="17" name="TextBox 16">
              <a:extLst>
                <a:ext uri="{FF2B5EF4-FFF2-40B4-BE49-F238E27FC236}">
                  <a16:creationId xmlns:a16="http://schemas.microsoft.com/office/drawing/2014/main" id="{86EE4E31-DC50-4606-BF53-83940FC63C9B}"/>
                </a:ext>
              </a:extLst>
            </p:cNvPr>
            <p:cNvSpPr txBox="1"/>
            <p:nvPr/>
          </p:nvSpPr>
          <p:spPr>
            <a:xfrm>
              <a:off x="11865231" y="3815917"/>
              <a:ext cx="14452506" cy="769441"/>
            </a:xfrm>
            <a:prstGeom prst="rect">
              <a:avLst/>
            </a:prstGeom>
            <a:noFill/>
          </p:spPr>
          <p:txBody>
            <a:bodyPr wrap="square" rtlCol="0">
              <a:spAutoFit/>
            </a:bodyPr>
            <a:lstStyle/>
            <a:p>
              <a:r>
                <a:rPr lang="en-US" sz="4400" dirty="0">
                  <a:solidFill>
                    <a:schemeClr val="accent1"/>
                  </a:solidFill>
                </a:rPr>
                <a:t>Transparency </a:t>
              </a:r>
              <a:r>
                <a:rPr lang="en-US" sz="4400" dirty="0"/>
                <a:t>for your customer</a:t>
              </a:r>
              <a:endParaRPr lang="uk-UA" sz="4400" dirty="0">
                <a:latin typeface="+mj-lt"/>
              </a:endParaRPr>
            </a:p>
          </p:txBody>
        </p:sp>
        <p:sp>
          <p:nvSpPr>
            <p:cNvPr id="18" name="Freeform 29">
              <a:extLst>
                <a:ext uri="{FF2B5EF4-FFF2-40B4-BE49-F238E27FC236}">
                  <a16:creationId xmlns:a16="http://schemas.microsoft.com/office/drawing/2014/main" id="{6B81F9C7-F5F4-42CC-A8CB-6764A725A789}"/>
                </a:ext>
              </a:extLst>
            </p:cNvPr>
            <p:cNvSpPr>
              <a:spLocks noEditPoints="1"/>
            </p:cNvSpPr>
            <p:nvPr/>
          </p:nvSpPr>
          <p:spPr bwMode="auto">
            <a:xfrm>
              <a:off x="11202436" y="3975758"/>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19" name="Group 18">
            <a:extLst>
              <a:ext uri="{FF2B5EF4-FFF2-40B4-BE49-F238E27FC236}">
                <a16:creationId xmlns:a16="http://schemas.microsoft.com/office/drawing/2014/main" id="{56B4A72D-4A44-4DD1-84F8-070A8C1EC6EF}"/>
              </a:ext>
            </a:extLst>
          </p:cNvPr>
          <p:cNvGrpSpPr/>
          <p:nvPr/>
        </p:nvGrpSpPr>
        <p:grpSpPr>
          <a:xfrm>
            <a:off x="1773885" y="7124700"/>
            <a:ext cx="15115301" cy="769441"/>
            <a:chOff x="11202436" y="3815917"/>
            <a:chExt cx="15115301" cy="769441"/>
          </a:xfrm>
        </p:grpSpPr>
        <p:sp>
          <p:nvSpPr>
            <p:cNvPr id="20" name="TextBox 19">
              <a:extLst>
                <a:ext uri="{FF2B5EF4-FFF2-40B4-BE49-F238E27FC236}">
                  <a16:creationId xmlns:a16="http://schemas.microsoft.com/office/drawing/2014/main" id="{9FE4C6F1-F4F7-4228-BF25-65B0EDF7ED5A}"/>
                </a:ext>
              </a:extLst>
            </p:cNvPr>
            <p:cNvSpPr txBox="1"/>
            <p:nvPr/>
          </p:nvSpPr>
          <p:spPr>
            <a:xfrm>
              <a:off x="11865231" y="3815917"/>
              <a:ext cx="14452506" cy="769441"/>
            </a:xfrm>
            <a:prstGeom prst="rect">
              <a:avLst/>
            </a:prstGeom>
            <a:noFill/>
          </p:spPr>
          <p:txBody>
            <a:bodyPr wrap="square" rtlCol="0">
              <a:spAutoFit/>
            </a:bodyPr>
            <a:lstStyle/>
            <a:p>
              <a:r>
                <a:rPr lang="en-US" sz="4400" dirty="0"/>
                <a:t>We are a </a:t>
              </a:r>
              <a:r>
                <a:rPr lang="en-US" sz="4400" dirty="0">
                  <a:solidFill>
                    <a:schemeClr val="accent1"/>
                  </a:solidFill>
                </a:rPr>
                <a:t>relationship </a:t>
              </a:r>
              <a:r>
                <a:rPr lang="en-US" sz="4400" dirty="0"/>
                <a:t>company</a:t>
              </a:r>
              <a:endParaRPr lang="en-US" sz="4400" dirty="0">
                <a:solidFill>
                  <a:schemeClr val="accent1"/>
                </a:solidFill>
                <a:latin typeface="+mj-lt"/>
              </a:endParaRPr>
            </a:p>
          </p:txBody>
        </p:sp>
        <p:sp>
          <p:nvSpPr>
            <p:cNvPr id="21" name="Freeform 29">
              <a:extLst>
                <a:ext uri="{FF2B5EF4-FFF2-40B4-BE49-F238E27FC236}">
                  <a16:creationId xmlns:a16="http://schemas.microsoft.com/office/drawing/2014/main" id="{3C5FD6FA-3705-4217-92FD-553CAEAA102B}"/>
                </a:ext>
              </a:extLst>
            </p:cNvPr>
            <p:cNvSpPr>
              <a:spLocks noEditPoints="1"/>
            </p:cNvSpPr>
            <p:nvPr/>
          </p:nvSpPr>
          <p:spPr bwMode="auto">
            <a:xfrm>
              <a:off x="11202436" y="3968317"/>
              <a:ext cx="484901" cy="484901"/>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395805451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5448300" cy="1269578"/>
          </a:xfrm>
        </p:spPr>
        <p:txBody>
          <a:bodyPr/>
          <a:lstStyle/>
          <a:p>
            <a:r>
              <a:rPr lang="en-US" dirty="0"/>
              <a:t>Partnering With Us</a:t>
            </a:r>
            <a:br>
              <a:rPr lang="en-US" dirty="0"/>
            </a:br>
            <a:r>
              <a:rPr lang="en-US" sz="4000" dirty="0">
                <a:solidFill>
                  <a:schemeClr val="accent1"/>
                </a:solidFill>
              </a:rPr>
              <a:t>The Process</a:t>
            </a:r>
            <a:endParaRPr lang="uk-UA" sz="4000" dirty="0"/>
          </a:p>
        </p:txBody>
      </p:sp>
      <p:sp>
        <p:nvSpPr>
          <p:cNvPr id="25" name="Slide Number Placeholder 24"/>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9</a:t>
            </a:fld>
            <a:endParaRPr/>
          </a:p>
        </p:txBody>
      </p:sp>
      <p:grpSp>
        <p:nvGrpSpPr>
          <p:cNvPr id="12" name="Group 11"/>
          <p:cNvGrpSpPr/>
          <p:nvPr/>
        </p:nvGrpSpPr>
        <p:grpSpPr>
          <a:xfrm>
            <a:off x="3004314" y="4325059"/>
            <a:ext cx="12736572" cy="696475"/>
            <a:chOff x="2333297" y="4913230"/>
            <a:chExt cx="12736572" cy="696475"/>
          </a:xfrm>
        </p:grpSpPr>
        <p:cxnSp>
          <p:nvCxnSpPr>
            <p:cNvPr id="6" name="Straight Connector 5"/>
            <p:cNvCxnSpPr>
              <a:cxnSpLocks/>
            </p:cNvCxnSpPr>
            <p:nvPr/>
          </p:nvCxnSpPr>
          <p:spPr>
            <a:xfrm>
              <a:off x="2333297" y="5274250"/>
              <a:ext cx="12736572" cy="0"/>
            </a:xfrm>
            <a:prstGeom prst="line">
              <a:avLst/>
            </a:prstGeom>
            <a:ln w="254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269269" y="4913230"/>
              <a:ext cx="685800" cy="69647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800" b="1" dirty="0">
                  <a:solidFill>
                    <a:schemeClr val="accent2"/>
                  </a:solidFill>
                </a:rPr>
                <a:t>3</a:t>
              </a:r>
              <a:endParaRPr lang="uk-UA" sz="2800" b="1" dirty="0">
                <a:solidFill>
                  <a:schemeClr val="accent2"/>
                </a:solidFill>
              </a:endParaRPr>
            </a:p>
          </p:txBody>
        </p:sp>
      </p:grpSp>
      <p:sp>
        <p:nvSpPr>
          <p:cNvPr id="2" name="Flowchart: Alternate Process 1">
            <a:extLst>
              <a:ext uri="{FF2B5EF4-FFF2-40B4-BE49-F238E27FC236}">
                <a16:creationId xmlns:a16="http://schemas.microsoft.com/office/drawing/2014/main" id="{CF07A90F-3DBC-4B93-8B28-DAEE4883BDCF}"/>
              </a:ext>
            </a:extLst>
          </p:cNvPr>
          <p:cNvSpPr/>
          <p:nvPr/>
        </p:nvSpPr>
        <p:spPr>
          <a:xfrm>
            <a:off x="1586187" y="5538908"/>
            <a:ext cx="2194161" cy="1539871"/>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60" name="Oval 59">
            <a:extLst>
              <a:ext uri="{FF2B5EF4-FFF2-40B4-BE49-F238E27FC236}">
                <a16:creationId xmlns:a16="http://schemas.microsoft.com/office/drawing/2014/main" id="{8FCB94C8-D854-4FAC-BFD7-33E02098A30A}"/>
              </a:ext>
            </a:extLst>
          </p:cNvPr>
          <p:cNvSpPr/>
          <p:nvPr/>
        </p:nvSpPr>
        <p:spPr>
          <a:xfrm>
            <a:off x="6640327" y="4313216"/>
            <a:ext cx="685800" cy="69647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accent2"/>
                </a:solidFill>
              </a:rPr>
              <a:t>2</a:t>
            </a:r>
            <a:endParaRPr lang="uk-UA" sz="2800" b="1" dirty="0">
              <a:solidFill>
                <a:schemeClr val="accent2"/>
              </a:solidFill>
            </a:endParaRPr>
          </a:p>
        </p:txBody>
      </p:sp>
      <p:sp>
        <p:nvSpPr>
          <p:cNvPr id="61" name="Oval 60">
            <a:extLst>
              <a:ext uri="{FF2B5EF4-FFF2-40B4-BE49-F238E27FC236}">
                <a16:creationId xmlns:a16="http://schemas.microsoft.com/office/drawing/2014/main" id="{993B89D3-AE9D-4A87-96AB-B218242EF74A}"/>
              </a:ext>
            </a:extLst>
          </p:cNvPr>
          <p:cNvSpPr/>
          <p:nvPr/>
        </p:nvSpPr>
        <p:spPr>
          <a:xfrm>
            <a:off x="2340368" y="4334616"/>
            <a:ext cx="685800" cy="69647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accent2"/>
                </a:solidFill>
              </a:rPr>
              <a:t>1</a:t>
            </a:r>
            <a:endParaRPr lang="uk-UA" sz="2800" b="1" dirty="0">
              <a:solidFill>
                <a:schemeClr val="accent2"/>
              </a:solidFill>
            </a:endParaRPr>
          </a:p>
        </p:txBody>
      </p:sp>
      <p:sp>
        <p:nvSpPr>
          <p:cNvPr id="3" name="TextBox 2">
            <a:extLst>
              <a:ext uri="{FF2B5EF4-FFF2-40B4-BE49-F238E27FC236}">
                <a16:creationId xmlns:a16="http://schemas.microsoft.com/office/drawing/2014/main" id="{077D6948-0254-4FCE-9A5D-6E80A58BEED2}"/>
              </a:ext>
            </a:extLst>
          </p:cNvPr>
          <p:cNvSpPr txBox="1"/>
          <p:nvPr/>
        </p:nvSpPr>
        <p:spPr>
          <a:xfrm>
            <a:off x="1295400" y="3296709"/>
            <a:ext cx="2933700" cy="861774"/>
          </a:xfrm>
          <a:prstGeom prst="rect">
            <a:avLst/>
          </a:prstGeom>
          <a:noFill/>
        </p:spPr>
        <p:txBody>
          <a:bodyPr wrap="square" rtlCol="0">
            <a:spAutoFit/>
          </a:bodyPr>
          <a:lstStyle/>
          <a:p>
            <a:r>
              <a:rPr lang="en-US" sz="5000" b="1" dirty="0">
                <a:solidFill>
                  <a:srgbClr val="0070C0"/>
                </a:solidFill>
              </a:rPr>
              <a:t>Proposal</a:t>
            </a:r>
          </a:p>
        </p:txBody>
      </p:sp>
      <p:sp>
        <p:nvSpPr>
          <p:cNvPr id="28" name="TextBox 27">
            <a:extLst>
              <a:ext uri="{FF2B5EF4-FFF2-40B4-BE49-F238E27FC236}">
                <a16:creationId xmlns:a16="http://schemas.microsoft.com/office/drawing/2014/main" id="{3BBB0783-7923-4637-9452-37D7A3A62DA7}"/>
              </a:ext>
            </a:extLst>
          </p:cNvPr>
          <p:cNvSpPr txBox="1"/>
          <p:nvPr/>
        </p:nvSpPr>
        <p:spPr>
          <a:xfrm>
            <a:off x="1730140" y="5647125"/>
            <a:ext cx="2194160" cy="1323439"/>
          </a:xfrm>
          <a:prstGeom prst="rect">
            <a:avLst/>
          </a:prstGeom>
          <a:noFill/>
        </p:spPr>
        <p:txBody>
          <a:bodyPr wrap="square" rtlCol="0">
            <a:spAutoFit/>
          </a:bodyPr>
          <a:lstStyle/>
          <a:p>
            <a:r>
              <a:rPr lang="en-US" sz="4000" b="1" dirty="0">
                <a:solidFill>
                  <a:schemeClr val="tx1">
                    <a:lumMod val="75000"/>
                  </a:schemeClr>
                </a:solidFill>
              </a:rPr>
              <a:t>Loop &amp; </a:t>
            </a:r>
          </a:p>
          <a:p>
            <a:r>
              <a:rPr lang="en-US" sz="4000" b="1" dirty="0">
                <a:solidFill>
                  <a:schemeClr val="tx1">
                    <a:lumMod val="75000"/>
                  </a:schemeClr>
                </a:solidFill>
              </a:rPr>
              <a:t>MSP</a:t>
            </a:r>
          </a:p>
        </p:txBody>
      </p:sp>
      <p:sp>
        <p:nvSpPr>
          <p:cNvPr id="29" name="Flowchart: Alternate Process 28">
            <a:extLst>
              <a:ext uri="{FF2B5EF4-FFF2-40B4-BE49-F238E27FC236}">
                <a16:creationId xmlns:a16="http://schemas.microsoft.com/office/drawing/2014/main" id="{6A16FE14-9EEF-49C3-B850-5685F957E515}"/>
              </a:ext>
            </a:extLst>
          </p:cNvPr>
          <p:cNvSpPr/>
          <p:nvPr/>
        </p:nvSpPr>
        <p:spPr>
          <a:xfrm>
            <a:off x="5871006" y="5537288"/>
            <a:ext cx="2194161" cy="1539871"/>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30" name="TextBox 29">
            <a:extLst>
              <a:ext uri="{FF2B5EF4-FFF2-40B4-BE49-F238E27FC236}">
                <a16:creationId xmlns:a16="http://schemas.microsoft.com/office/drawing/2014/main" id="{6B495D90-FEF5-4C41-B864-A5281B04C071}"/>
              </a:ext>
            </a:extLst>
          </p:cNvPr>
          <p:cNvSpPr txBox="1"/>
          <p:nvPr/>
        </p:nvSpPr>
        <p:spPr>
          <a:xfrm>
            <a:off x="6213906" y="5947912"/>
            <a:ext cx="1508360" cy="707886"/>
          </a:xfrm>
          <a:prstGeom prst="rect">
            <a:avLst/>
          </a:prstGeom>
          <a:noFill/>
        </p:spPr>
        <p:txBody>
          <a:bodyPr wrap="square" rtlCol="0">
            <a:spAutoFit/>
          </a:bodyPr>
          <a:lstStyle/>
          <a:p>
            <a:r>
              <a:rPr lang="en-US" sz="4000" b="1" dirty="0">
                <a:solidFill>
                  <a:schemeClr val="tx1">
                    <a:lumMod val="75000"/>
                  </a:schemeClr>
                </a:solidFill>
              </a:rPr>
              <a:t>Loop</a:t>
            </a:r>
          </a:p>
        </p:txBody>
      </p:sp>
      <p:sp>
        <p:nvSpPr>
          <p:cNvPr id="31" name="TextBox 30">
            <a:extLst>
              <a:ext uri="{FF2B5EF4-FFF2-40B4-BE49-F238E27FC236}">
                <a16:creationId xmlns:a16="http://schemas.microsoft.com/office/drawing/2014/main" id="{5CCD6BCD-3BC8-479C-92A8-B364922973D5}"/>
              </a:ext>
            </a:extLst>
          </p:cNvPr>
          <p:cNvSpPr txBox="1"/>
          <p:nvPr/>
        </p:nvSpPr>
        <p:spPr>
          <a:xfrm>
            <a:off x="5516377" y="3298828"/>
            <a:ext cx="2933700" cy="861774"/>
          </a:xfrm>
          <a:prstGeom prst="rect">
            <a:avLst/>
          </a:prstGeom>
          <a:noFill/>
        </p:spPr>
        <p:txBody>
          <a:bodyPr wrap="square" rtlCol="0">
            <a:spAutoFit/>
          </a:bodyPr>
          <a:lstStyle/>
          <a:p>
            <a:r>
              <a:rPr lang="en-US" sz="5000" b="1" dirty="0">
                <a:solidFill>
                  <a:srgbClr val="0070C0"/>
                </a:solidFill>
              </a:rPr>
              <a:t>Onboard</a:t>
            </a:r>
          </a:p>
        </p:txBody>
      </p:sp>
      <p:sp>
        <p:nvSpPr>
          <p:cNvPr id="32" name="TextBox 31">
            <a:extLst>
              <a:ext uri="{FF2B5EF4-FFF2-40B4-BE49-F238E27FC236}">
                <a16:creationId xmlns:a16="http://schemas.microsoft.com/office/drawing/2014/main" id="{0A92CFD8-B653-4592-B1B1-D581625DC544}"/>
              </a:ext>
            </a:extLst>
          </p:cNvPr>
          <p:cNvSpPr txBox="1"/>
          <p:nvPr/>
        </p:nvSpPr>
        <p:spPr>
          <a:xfrm>
            <a:off x="10216386" y="3296709"/>
            <a:ext cx="2133600" cy="861774"/>
          </a:xfrm>
          <a:prstGeom prst="rect">
            <a:avLst/>
          </a:prstGeom>
          <a:noFill/>
        </p:spPr>
        <p:txBody>
          <a:bodyPr wrap="square" rtlCol="0">
            <a:spAutoFit/>
          </a:bodyPr>
          <a:lstStyle/>
          <a:p>
            <a:r>
              <a:rPr lang="en-US" sz="5000" b="1" dirty="0">
                <a:solidFill>
                  <a:srgbClr val="0070C0"/>
                </a:solidFill>
              </a:rPr>
              <a:t>Install</a:t>
            </a:r>
          </a:p>
        </p:txBody>
      </p:sp>
      <p:sp>
        <p:nvSpPr>
          <p:cNvPr id="33" name="Flowchart: Alternate Process 32">
            <a:extLst>
              <a:ext uri="{FF2B5EF4-FFF2-40B4-BE49-F238E27FC236}">
                <a16:creationId xmlns:a16="http://schemas.microsoft.com/office/drawing/2014/main" id="{1C04A550-5331-4B1F-B3F1-532E1D68BCCB}"/>
              </a:ext>
            </a:extLst>
          </p:cNvPr>
          <p:cNvSpPr/>
          <p:nvPr/>
        </p:nvSpPr>
        <p:spPr>
          <a:xfrm>
            <a:off x="10155825" y="5537288"/>
            <a:ext cx="2194161" cy="1539871"/>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34" name="TextBox 33">
            <a:extLst>
              <a:ext uri="{FF2B5EF4-FFF2-40B4-BE49-F238E27FC236}">
                <a16:creationId xmlns:a16="http://schemas.microsoft.com/office/drawing/2014/main" id="{E1A79BE4-9A62-4CC5-96C0-98CA1B45B1A8}"/>
              </a:ext>
            </a:extLst>
          </p:cNvPr>
          <p:cNvSpPr txBox="1"/>
          <p:nvPr/>
        </p:nvSpPr>
        <p:spPr>
          <a:xfrm>
            <a:off x="10299777" y="5949531"/>
            <a:ext cx="2087680" cy="707886"/>
          </a:xfrm>
          <a:prstGeom prst="rect">
            <a:avLst/>
          </a:prstGeom>
          <a:noFill/>
        </p:spPr>
        <p:txBody>
          <a:bodyPr wrap="square" rtlCol="0">
            <a:spAutoFit/>
          </a:bodyPr>
          <a:lstStyle/>
          <a:p>
            <a:r>
              <a:rPr lang="en-US" sz="4000" b="1" dirty="0">
                <a:solidFill>
                  <a:schemeClr val="tx1">
                    <a:lumMod val="75000"/>
                  </a:schemeClr>
                </a:solidFill>
              </a:rPr>
              <a:t>MSP</a:t>
            </a:r>
          </a:p>
        </p:txBody>
      </p:sp>
      <p:sp>
        <p:nvSpPr>
          <p:cNvPr id="35" name="Oval 34">
            <a:extLst>
              <a:ext uri="{FF2B5EF4-FFF2-40B4-BE49-F238E27FC236}">
                <a16:creationId xmlns:a16="http://schemas.microsoft.com/office/drawing/2014/main" id="{54AB1D16-0288-4DEA-947B-8E01CDCC2353}"/>
              </a:ext>
            </a:extLst>
          </p:cNvPr>
          <p:cNvSpPr/>
          <p:nvPr/>
        </p:nvSpPr>
        <p:spPr>
          <a:xfrm>
            <a:off x="15161567" y="4325059"/>
            <a:ext cx="685800" cy="696475"/>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accent2"/>
                </a:solidFill>
              </a:rPr>
              <a:t>4</a:t>
            </a:r>
            <a:endParaRPr lang="uk-UA" sz="2800" b="1" dirty="0">
              <a:solidFill>
                <a:schemeClr val="accent2"/>
              </a:solidFill>
            </a:endParaRPr>
          </a:p>
        </p:txBody>
      </p:sp>
      <p:sp>
        <p:nvSpPr>
          <p:cNvPr id="37" name="TextBox 36">
            <a:extLst>
              <a:ext uri="{FF2B5EF4-FFF2-40B4-BE49-F238E27FC236}">
                <a16:creationId xmlns:a16="http://schemas.microsoft.com/office/drawing/2014/main" id="{D4C92083-7A22-4467-8269-6636F5B22DC4}"/>
              </a:ext>
            </a:extLst>
          </p:cNvPr>
          <p:cNvSpPr txBox="1"/>
          <p:nvPr/>
        </p:nvSpPr>
        <p:spPr>
          <a:xfrm>
            <a:off x="14064486" y="3278219"/>
            <a:ext cx="2699514" cy="861774"/>
          </a:xfrm>
          <a:prstGeom prst="rect">
            <a:avLst/>
          </a:prstGeom>
          <a:noFill/>
        </p:spPr>
        <p:txBody>
          <a:bodyPr wrap="square" rtlCol="0">
            <a:spAutoFit/>
          </a:bodyPr>
          <a:lstStyle/>
          <a:p>
            <a:r>
              <a:rPr lang="en-US" sz="5000" b="1" dirty="0">
                <a:solidFill>
                  <a:srgbClr val="0070C0"/>
                </a:solidFill>
              </a:rPr>
              <a:t>Support</a:t>
            </a:r>
          </a:p>
        </p:txBody>
      </p:sp>
      <p:sp>
        <p:nvSpPr>
          <p:cNvPr id="38" name="Flowchart: Alternate Process 37">
            <a:extLst>
              <a:ext uri="{FF2B5EF4-FFF2-40B4-BE49-F238E27FC236}">
                <a16:creationId xmlns:a16="http://schemas.microsoft.com/office/drawing/2014/main" id="{F017367B-8611-4C70-BC1C-1705AFF78EE8}"/>
              </a:ext>
            </a:extLst>
          </p:cNvPr>
          <p:cNvSpPr/>
          <p:nvPr/>
        </p:nvSpPr>
        <p:spPr>
          <a:xfrm>
            <a:off x="14407386" y="5537288"/>
            <a:ext cx="2194161" cy="1539871"/>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39" name="TextBox 38">
            <a:extLst>
              <a:ext uri="{FF2B5EF4-FFF2-40B4-BE49-F238E27FC236}">
                <a16:creationId xmlns:a16="http://schemas.microsoft.com/office/drawing/2014/main" id="{074ECF1B-4774-4190-8F78-E8DEA6780DFB}"/>
              </a:ext>
            </a:extLst>
          </p:cNvPr>
          <p:cNvSpPr txBox="1"/>
          <p:nvPr/>
        </p:nvSpPr>
        <p:spPr>
          <a:xfrm>
            <a:off x="14815203" y="5947912"/>
            <a:ext cx="1480943" cy="707886"/>
          </a:xfrm>
          <a:prstGeom prst="rect">
            <a:avLst/>
          </a:prstGeom>
          <a:noFill/>
        </p:spPr>
        <p:txBody>
          <a:bodyPr wrap="square" rtlCol="0">
            <a:spAutoFit/>
          </a:bodyPr>
          <a:lstStyle/>
          <a:p>
            <a:r>
              <a:rPr lang="en-US" sz="4000" b="1" dirty="0">
                <a:solidFill>
                  <a:schemeClr val="tx1">
                    <a:lumMod val="75000"/>
                  </a:schemeClr>
                </a:solidFill>
              </a:rPr>
              <a:t>Loop</a:t>
            </a:r>
          </a:p>
        </p:txBody>
      </p:sp>
    </p:spTree>
    <p:extLst>
      <p:ext uri="{BB962C8B-B14F-4D97-AF65-F5344CB8AC3E}">
        <p14:creationId xmlns:p14="http://schemas.microsoft.com/office/powerpoint/2010/main" val="286980950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theme/theme1.xml><?xml version="1.0" encoding="utf-8"?>
<a:theme xmlns:a="http://schemas.openxmlformats.org/drawingml/2006/main" name="GENARAL LAYOUTS">
  <a:themeElements>
    <a:clrScheme name="Loop">
      <a:dk1>
        <a:srgbClr val="414149"/>
      </a:dk1>
      <a:lt1>
        <a:srgbClr val="FFFFFF"/>
      </a:lt1>
      <a:dk2>
        <a:srgbClr val="858591"/>
      </a:dk2>
      <a:lt2>
        <a:srgbClr val="FFFFFF"/>
      </a:lt2>
      <a:accent1>
        <a:srgbClr val="1A80B6"/>
      </a:accent1>
      <a:accent2>
        <a:srgbClr val="C0C0C8"/>
      </a:accent2>
      <a:accent3>
        <a:srgbClr val="1A80B6"/>
      </a:accent3>
      <a:accent4>
        <a:srgbClr val="1A80B6"/>
      </a:accent4>
      <a:accent5>
        <a:srgbClr val="1A80B6"/>
      </a:accent5>
      <a:accent6>
        <a:srgbClr val="1A80B6"/>
      </a:accent6>
      <a:hlink>
        <a:srgbClr val="1A80B6"/>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Loop">
      <a:dk1>
        <a:srgbClr val="0A091B"/>
      </a:dk1>
      <a:lt1>
        <a:srgbClr val="FFFFFF"/>
      </a:lt1>
      <a:dk2>
        <a:srgbClr val="858591"/>
      </a:dk2>
      <a:lt2>
        <a:srgbClr val="FFFFFF"/>
      </a:lt2>
      <a:accent1>
        <a:srgbClr val="0971CE"/>
      </a:accent1>
      <a:accent2>
        <a:srgbClr val="C0C0C8"/>
      </a:accent2>
      <a:accent3>
        <a:srgbClr val="0971CE"/>
      </a:accent3>
      <a:accent4>
        <a:srgbClr val="0971CE"/>
      </a:accent4>
      <a:accent5>
        <a:srgbClr val="0971CE"/>
      </a:accent5>
      <a:accent6>
        <a:srgbClr val="0971CE"/>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Loop">
      <a:dk1>
        <a:srgbClr val="0A091B"/>
      </a:dk1>
      <a:lt1>
        <a:srgbClr val="FFFFFF"/>
      </a:lt1>
      <a:dk2>
        <a:srgbClr val="858591"/>
      </a:dk2>
      <a:lt2>
        <a:srgbClr val="FFFFFF"/>
      </a:lt2>
      <a:accent1>
        <a:srgbClr val="0971CE"/>
      </a:accent1>
      <a:accent2>
        <a:srgbClr val="C0C0C8"/>
      </a:accent2>
      <a:accent3>
        <a:srgbClr val="0971CE"/>
      </a:accent3>
      <a:accent4>
        <a:srgbClr val="0971CE"/>
      </a:accent4>
      <a:accent5>
        <a:srgbClr val="0971CE"/>
      </a:accent5>
      <a:accent6>
        <a:srgbClr val="0971CE"/>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Loop">
      <a:dk1>
        <a:srgbClr val="0A091B"/>
      </a:dk1>
      <a:lt1>
        <a:srgbClr val="FFFFFF"/>
      </a:lt1>
      <a:dk2>
        <a:srgbClr val="858591"/>
      </a:dk2>
      <a:lt2>
        <a:srgbClr val="FFFFFF"/>
      </a:lt2>
      <a:accent1>
        <a:srgbClr val="0971CE"/>
      </a:accent1>
      <a:accent2>
        <a:srgbClr val="C0C0C8"/>
      </a:accent2>
      <a:accent3>
        <a:srgbClr val="0971CE"/>
      </a:accent3>
      <a:accent4>
        <a:srgbClr val="0971CE"/>
      </a:accent4>
      <a:accent5>
        <a:srgbClr val="0971CE"/>
      </a:accent5>
      <a:accent6>
        <a:srgbClr val="0971CE"/>
      </a:accent6>
      <a:hlink>
        <a:srgbClr val="0084B4"/>
      </a:hlink>
      <a:folHlink>
        <a:srgbClr val="5CD3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67C89F34760643821C8C2EF3EAB75F" ma:contentTypeVersion="11" ma:contentTypeDescription="Create a new document." ma:contentTypeScope="" ma:versionID="772fd987802368f184e87bd508539f0e">
  <xsd:schema xmlns:xsd="http://www.w3.org/2001/XMLSchema" xmlns:xs="http://www.w3.org/2001/XMLSchema" xmlns:p="http://schemas.microsoft.com/office/2006/metadata/properties" xmlns:ns2="b56ef044-3918-43ec-a82d-71ab5ecad16b" xmlns:ns3="3d19c630-d288-43d3-8f1a-addbda5e11b9" targetNamespace="http://schemas.microsoft.com/office/2006/metadata/properties" ma:root="true" ma:fieldsID="cfb076f3ed8dfc8825b6e9a44126526d" ns2:_="" ns3:_="">
    <xsd:import namespace="b56ef044-3918-43ec-a82d-71ab5ecad16b"/>
    <xsd:import namespace="3d19c630-d288-43d3-8f1a-addbda5e11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ef044-3918-43ec-a82d-71ab5ecad1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19c630-d288-43d3-8f1a-addbda5e11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EE27AE-8665-45A8-A072-923916AD3A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6ef044-3918-43ec-a82d-71ab5ecad16b"/>
    <ds:schemaRef ds:uri="3d19c630-d288-43d3-8f1a-addbda5e1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4F59E3-11A9-4E92-B93F-10C4032FDEA6}">
  <ds:schemaRefs>
    <ds:schemaRef ds:uri="http://schemas.microsoft.com/sharepoint/v3/contenttype/forms"/>
  </ds:schemaRefs>
</ds:datastoreItem>
</file>

<file path=customXml/itemProps3.xml><?xml version="1.0" encoding="utf-8"?>
<ds:datastoreItem xmlns:ds="http://schemas.openxmlformats.org/officeDocument/2006/customXml" ds:itemID="{72581A1C-8722-42B7-BB7E-6EA6251936AB}">
  <ds:schemaRefs>
    <ds:schemaRef ds:uri="http://purl.org/dc/elements/1.1/"/>
    <ds:schemaRef ds:uri="b56ef044-3918-43ec-a82d-71ab5ecad16b"/>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 ds:uri="3d19c630-d288-43d3-8f1a-addbda5e11b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10701</TotalTime>
  <Words>874</Words>
  <Application>Microsoft Office PowerPoint</Application>
  <PresentationFormat>Custom</PresentationFormat>
  <Paragraphs>178</Paragraphs>
  <Slides>17</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Roboto</vt:lpstr>
      <vt:lpstr>Roboto Condensed</vt:lpstr>
      <vt:lpstr>Wingdings</vt:lpstr>
      <vt:lpstr>GENARAL LAYOUTS</vt:lpstr>
      <vt:lpstr>TEAM SLIDES</vt:lpstr>
      <vt:lpstr>SLIDES WITH IMAGES</vt:lpstr>
      <vt:lpstr>PORTFOLIO</vt:lpstr>
      <vt:lpstr>PowerPoint Presentation</vt:lpstr>
      <vt:lpstr>Table of Contents Loop Partner Program</vt:lpstr>
      <vt:lpstr>What We Do Managed VoIP Phone Service</vt:lpstr>
      <vt:lpstr>Who We Are Company Values</vt:lpstr>
      <vt:lpstr>How We’re Different Customer Service</vt:lpstr>
      <vt:lpstr>How We’re Different Built for SMBs</vt:lpstr>
      <vt:lpstr>How We’re Different Not “one size fits all”</vt:lpstr>
      <vt:lpstr>Partnering With Us We work with your MSP</vt:lpstr>
      <vt:lpstr>Partnering With Us The Process</vt:lpstr>
      <vt:lpstr>Partnering With Us Pricing</vt:lpstr>
      <vt:lpstr>Partnering With Us Included Features</vt:lpstr>
      <vt:lpstr>Statistics Key Support Metrics</vt:lpstr>
      <vt:lpstr>Statistics Key Performance Metrics</vt:lpstr>
      <vt:lpstr>Our Phones All With Great Call Quality</vt:lpstr>
      <vt:lpstr>Independent Reviews G2 Crowd</vt:lpstr>
      <vt:lpstr>PowerPoint Presentation</vt:lpstr>
      <vt:lpstr>Loop Communications Leadership Team</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Brian Tolleson</cp:lastModifiedBy>
  <cp:revision>954</cp:revision>
  <dcterms:created xsi:type="dcterms:W3CDTF">2015-01-20T11:47:48Z</dcterms:created>
  <dcterms:modified xsi:type="dcterms:W3CDTF">2020-07-30T15:54:47Z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0x010100B567C89F34760643821C8C2EF3EAB75F</vt:lpwstr>
  </property>
</Properties>
</file>